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8"/>
  </p:sldMasterIdLst>
  <p:notesMasterIdLst>
    <p:notesMasterId r:id="rId24"/>
  </p:notesMasterIdLst>
  <p:sldIdLst>
    <p:sldId id="256" r:id="rId9"/>
    <p:sldId id="257" r:id="rId10"/>
    <p:sldId id="258" r:id="rId11"/>
    <p:sldId id="273" r:id="rId12"/>
    <p:sldId id="266" r:id="rId13"/>
    <p:sldId id="260" r:id="rId14"/>
    <p:sldId id="261" r:id="rId15"/>
    <p:sldId id="262" r:id="rId16"/>
    <p:sldId id="264" r:id="rId17"/>
    <p:sldId id="265" r:id="rId18"/>
    <p:sldId id="267" r:id="rId19"/>
    <p:sldId id="268" r:id="rId20"/>
    <p:sldId id="269" r:id="rId21"/>
    <p:sldId id="270" r:id="rId22"/>
    <p:sldId id="272" r:id="rId23"/>
  </p:sldIdLst>
  <p:sldSz cx="12192000" cy="6858000"/>
  <p:notesSz cx="6858000" cy="9144000"/>
  <p:custDataLst>
    <p:custData r:id="rId1"/>
    <p:custData r:id="rId4"/>
    <p:custData r:id="rId3"/>
    <p:custData r:id="rId2"/>
    <p:custData r:id="rId6"/>
    <p:custData r:id="rId7"/>
    <p:custData r:id="rId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09BD83-6CC0-0894-DD49-1C4C4FA83192}" name="Hulsey, Clay" initials="HC" userId="S::Hulsey.Clay@principal.com::264f60a2-60aa-454d-aa0b-360a3bf3fb8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5FFF5"/>
    <a:srgbClr val="BDE4FC"/>
    <a:srgbClr val="0091DA"/>
    <a:srgbClr val="E3F5FD"/>
    <a:srgbClr val="002855"/>
    <a:srgbClr val="004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01"/>
    <p:restoredTop sz="90800" autoAdjust="0"/>
  </p:normalViewPr>
  <p:slideViewPr>
    <p:cSldViewPr snapToGrid="0">
      <p:cViewPr varScale="1">
        <p:scale>
          <a:sx n="70" d="100"/>
          <a:sy n="70" d="100"/>
        </p:scale>
        <p:origin x="33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5FC19-06ED-4CE9-8407-0D9BB1BBD048}" type="datetimeFigureOut">
              <a:rPr lang="en-US" smtClean="0"/>
              <a:t>06/15/2023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C63F5E-243B-4294-B08B-04DB03BEA608}" type="slidenum">
              <a:rPr lang="en-US" smtClean="0"/>
              <a:t>‹#›</a:t>
            </a:fld>
            <a:endParaRPr lang="en-US"/>
          </a:p>
        </p:txBody>
      </p:sp>
    </p:spTree>
    <p:extLst>
      <p:ext uri="{BB962C8B-B14F-4D97-AF65-F5344CB8AC3E}">
        <p14:creationId xmlns:p14="http://schemas.microsoft.com/office/powerpoint/2010/main" val="152143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C63F5E-243B-4294-B08B-04DB03BEA608}" type="slidenum">
              <a:rPr lang="en-US" smtClean="0"/>
              <a:t>1</a:t>
            </a:fld>
            <a:endParaRPr lang="en-US"/>
          </a:p>
        </p:txBody>
      </p:sp>
    </p:spTree>
    <p:extLst>
      <p:ext uri="{BB962C8B-B14F-4D97-AF65-F5344CB8AC3E}">
        <p14:creationId xmlns:p14="http://schemas.microsoft.com/office/powerpoint/2010/main" val="537576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additional flexibility for you to decide…</a:t>
            </a:r>
          </a:p>
        </p:txBody>
      </p:sp>
      <p:sp>
        <p:nvSpPr>
          <p:cNvPr id="4" name="Slide Number Placeholder 3"/>
          <p:cNvSpPr>
            <a:spLocks noGrp="1"/>
          </p:cNvSpPr>
          <p:nvPr>
            <p:ph type="sldNum" sz="quarter" idx="5"/>
          </p:nvPr>
        </p:nvSpPr>
        <p:spPr/>
        <p:txBody>
          <a:bodyPr/>
          <a:lstStyle/>
          <a:p>
            <a:fld id="{F2C63F5E-243B-4294-B08B-04DB03BEA608}" type="slidenum">
              <a:rPr lang="en-US" smtClean="0"/>
              <a:t>10</a:t>
            </a:fld>
            <a:endParaRPr lang="en-US"/>
          </a:p>
        </p:txBody>
      </p:sp>
    </p:spTree>
    <p:extLst>
      <p:ext uri="{BB962C8B-B14F-4D97-AF65-F5344CB8AC3E}">
        <p14:creationId xmlns:p14="http://schemas.microsoft.com/office/powerpoint/2010/main" val="1369272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52B48"/>
                </a:solidFill>
                <a:effectLst/>
                <a:latin typeface="+mn-lt"/>
              </a:rPr>
              <a:t>Your employees will have access to an extensive array of onboarding services, educational resources, and more.</a:t>
            </a:r>
            <a:r>
              <a:rPr lang="en-US" sz="1200" dirty="0">
                <a:latin typeface="+mn-lt"/>
              </a:rPr>
              <a:t> </a:t>
            </a:r>
            <a:br>
              <a:rPr lang="en-US" sz="1200" dirty="0">
                <a:latin typeface="+mn-lt"/>
              </a:rPr>
            </a:br>
            <a:endParaRPr lang="en-US" sz="1200" b="1" dirty="0">
              <a:solidFill>
                <a:schemeClr val="bg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mn-lt"/>
              </a:rPr>
              <a:t>Principal</a:t>
            </a:r>
            <a:r>
              <a:rPr lang="en-US" sz="1200" b="1" baseline="30000" dirty="0">
                <a:solidFill>
                  <a:schemeClr val="bg1"/>
                </a:solidFill>
                <a:effectLst/>
                <a:latin typeface="+mn-lt"/>
              </a:rPr>
              <a:t>®</a:t>
            </a:r>
            <a:r>
              <a:rPr lang="en-US" sz="1200" b="1" dirty="0">
                <a:solidFill>
                  <a:schemeClr val="bg1"/>
                </a:solidFill>
                <a:effectLst/>
                <a:latin typeface="+mn-lt"/>
              </a:rPr>
              <a:t> Real Start digital onboarding experience </a:t>
            </a:r>
            <a:r>
              <a:rPr lang="en-US" sz="1200" dirty="0">
                <a:solidFill>
                  <a:schemeClr val="bg1"/>
                </a:solidFill>
                <a:effectLst/>
                <a:latin typeface="+mn-lt"/>
              </a:rPr>
              <a:t>– Gives new and transitioning eligible employees plan-specific help to get started with contributions, investment elections, and more.  Available in both English and Spanish.</a:t>
            </a:r>
          </a:p>
          <a:p>
            <a:endParaRPr lang="en-US" dirty="0"/>
          </a:p>
        </p:txBody>
      </p:sp>
      <p:sp>
        <p:nvSpPr>
          <p:cNvPr id="4" name="Slide Number Placeholder 3"/>
          <p:cNvSpPr>
            <a:spLocks noGrp="1"/>
          </p:cNvSpPr>
          <p:nvPr>
            <p:ph type="sldNum" sz="quarter" idx="5"/>
          </p:nvPr>
        </p:nvSpPr>
        <p:spPr/>
        <p:txBody>
          <a:bodyPr/>
          <a:lstStyle/>
          <a:p>
            <a:fld id="{F2C63F5E-243B-4294-B08B-04DB03BEA608}" type="slidenum">
              <a:rPr lang="en-US" smtClean="0"/>
              <a:t>11</a:t>
            </a:fld>
            <a:endParaRPr lang="en-US"/>
          </a:p>
        </p:txBody>
      </p:sp>
    </p:spTree>
    <p:extLst>
      <p:ext uri="{BB962C8B-B14F-4D97-AF65-F5344CB8AC3E}">
        <p14:creationId xmlns:p14="http://schemas.microsoft.com/office/powerpoint/2010/main" val="3695857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solidFill>
                  <a:srgbClr val="003462"/>
                </a:solidFill>
                <a:effectLst/>
                <a:latin typeface="+mn-lt"/>
              </a:rPr>
              <a:t>Principal® Milestones—</a:t>
            </a:r>
            <a:r>
              <a:rPr lang="en-US" sz="1200" b="0" i="0" dirty="0">
                <a:solidFill>
                  <a:srgbClr val="474747"/>
                </a:solidFill>
                <a:effectLst/>
                <a:latin typeface="+mn-lt"/>
              </a:rPr>
              <a:t>This financial wellness resource provides self-serve, personalized, online education to help participants increase knowledge and build their confidence. </a:t>
            </a:r>
          </a:p>
          <a:p>
            <a:endParaRPr lang="en-US" sz="1200" b="0" i="0" dirty="0">
              <a:solidFill>
                <a:srgbClr val="474747"/>
              </a:solidFill>
              <a:effectLst/>
              <a:latin typeface="+mn-lt"/>
            </a:endParaRPr>
          </a:p>
          <a:p>
            <a:r>
              <a:rPr lang="en-US" sz="1200" b="0" i="0" dirty="0">
                <a:solidFill>
                  <a:srgbClr val="474747"/>
                </a:solidFill>
                <a:effectLst/>
                <a:latin typeface="+mn-lt"/>
              </a:rPr>
              <a:t>At no additional cost they can access:</a:t>
            </a:r>
          </a:p>
          <a:p>
            <a:r>
              <a:rPr lang="en-US" sz="1200" b="0" i="0" dirty="0">
                <a:solidFill>
                  <a:srgbClr val="474747"/>
                </a:solidFill>
                <a:effectLst/>
                <a:latin typeface="+mn-lt"/>
              </a:rPr>
              <a:t>• On-demand digital meetings, including money management</a:t>
            </a:r>
          </a:p>
          <a:p>
            <a:r>
              <a:rPr lang="en-US" sz="1200" b="0" i="0" dirty="0">
                <a:solidFill>
                  <a:srgbClr val="474747"/>
                </a:solidFill>
                <a:effectLst/>
                <a:latin typeface="+mn-lt"/>
              </a:rPr>
              <a:t>• Access to prepare a will</a:t>
            </a:r>
          </a:p>
          <a:p>
            <a:r>
              <a:rPr lang="en-US" sz="1200" b="0" i="0" dirty="0">
                <a:solidFill>
                  <a:srgbClr val="474747"/>
                </a:solidFill>
                <a:effectLst/>
                <a:latin typeface="+mn-lt"/>
              </a:rPr>
              <a:t>• Student loan repayment resources</a:t>
            </a:r>
          </a:p>
          <a:p>
            <a:r>
              <a:rPr lang="en-US" sz="1200" b="0" i="0" dirty="0">
                <a:solidFill>
                  <a:srgbClr val="474747"/>
                </a:solidFill>
                <a:effectLst/>
                <a:latin typeface="+mn-lt"/>
              </a:rPr>
              <a:t>• Even find and apply for student scholarships</a:t>
            </a:r>
            <a:r>
              <a:rPr lang="en-US" sz="1200" dirty="0">
                <a:latin typeface="+mn-lt"/>
              </a:rPr>
              <a:t> </a:t>
            </a:r>
            <a:br>
              <a:rPr lang="en-US" dirty="0"/>
            </a:br>
            <a:endParaRPr lang="en-US" dirty="0"/>
          </a:p>
        </p:txBody>
      </p:sp>
      <p:sp>
        <p:nvSpPr>
          <p:cNvPr id="4" name="Slide Number Placeholder 3"/>
          <p:cNvSpPr>
            <a:spLocks noGrp="1"/>
          </p:cNvSpPr>
          <p:nvPr>
            <p:ph type="sldNum" sz="quarter" idx="5"/>
          </p:nvPr>
        </p:nvSpPr>
        <p:spPr/>
        <p:txBody>
          <a:bodyPr/>
          <a:lstStyle/>
          <a:p>
            <a:fld id="{F2C63F5E-243B-4294-B08B-04DB03BEA608}" type="slidenum">
              <a:rPr lang="en-US" smtClean="0"/>
              <a:t>12</a:t>
            </a:fld>
            <a:endParaRPr lang="en-US"/>
          </a:p>
        </p:txBody>
      </p:sp>
    </p:spTree>
    <p:extLst>
      <p:ext uri="{BB962C8B-B14F-4D97-AF65-F5344CB8AC3E}">
        <p14:creationId xmlns:p14="http://schemas.microsoft.com/office/powerpoint/2010/main" val="2650303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solidFill>
                  <a:srgbClr val="003462"/>
                </a:solidFill>
                <a:effectLst/>
                <a:latin typeface="+mn-lt"/>
              </a:rPr>
              <a:t>Retirement Wellness Score—</a:t>
            </a:r>
            <a:r>
              <a:rPr lang="en-US" sz="1200" b="0" i="0" dirty="0">
                <a:solidFill>
                  <a:srgbClr val="474747"/>
                </a:solidFill>
                <a:effectLst/>
                <a:latin typeface="+mn-lt"/>
              </a:rPr>
              <a:t>A personalized score to see how well they’re tracking toward their retirement goals. The score represents the estimated percentage of their pre-retirement income they may be able to maintain at retirement</a:t>
            </a:r>
            <a:r>
              <a:rPr lang="en-US" sz="1200" dirty="0">
                <a:latin typeface="+mn-lt"/>
              </a:rPr>
              <a:t> </a:t>
            </a:r>
          </a:p>
          <a:p>
            <a:endParaRPr lang="en-US" sz="1200" dirty="0">
              <a:latin typeface="+mn-lt"/>
            </a:endParaRPr>
          </a:p>
          <a:p>
            <a:r>
              <a:rPr lang="en-US" sz="1200" b="1" i="0" dirty="0">
                <a:solidFill>
                  <a:srgbClr val="474747"/>
                </a:solidFill>
                <a:effectLst/>
                <a:latin typeface="+mn-lt"/>
              </a:rPr>
              <a:t>External accounts aggregator </a:t>
            </a:r>
            <a:r>
              <a:rPr lang="en-US" sz="1200" b="0" i="0" dirty="0">
                <a:solidFill>
                  <a:srgbClr val="474747"/>
                </a:solidFill>
                <a:effectLst/>
                <a:latin typeface="+mn-lt"/>
              </a:rPr>
              <a:t>– By entering outside information related to assets, participants get a more holistic picture of their total Retirement Wellness Score. Once the account is linked, they can visit the planner to view the balances of all their retirement accounts in one place. If you offer your employees an HSA through HSA Bank®, HealthEquity®, or Optum Bank®, we can turn on even deeper integration.</a:t>
            </a:r>
            <a:r>
              <a:rPr lang="en-US" sz="1200" dirty="0">
                <a:latin typeface="+mn-lt"/>
              </a:rPr>
              <a:t> </a:t>
            </a:r>
            <a:br>
              <a:rPr lang="en-US" sz="1200" dirty="0">
                <a:latin typeface="+mn-lt"/>
              </a:rPr>
            </a:b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rPr>
              <a:t>If you offer your employees an HSA through HSA Bank</a:t>
            </a:r>
            <a:r>
              <a:rPr lang="en-US" sz="1200" baseline="30000" dirty="0">
                <a:solidFill>
                  <a:schemeClr val="tx1"/>
                </a:solidFill>
                <a:effectLst/>
                <a:latin typeface="+mn-lt"/>
              </a:rPr>
              <a:t>®</a:t>
            </a:r>
            <a:r>
              <a:rPr lang="en-US" sz="1200" dirty="0">
                <a:solidFill>
                  <a:schemeClr val="tx1"/>
                </a:solidFill>
                <a:effectLst/>
                <a:latin typeface="+mn-lt"/>
              </a:rPr>
              <a:t>, HealthEquity</a:t>
            </a:r>
            <a:r>
              <a:rPr lang="en-US" sz="1200" baseline="30000" dirty="0">
                <a:solidFill>
                  <a:schemeClr val="tx1"/>
                </a:solidFill>
                <a:effectLst/>
                <a:latin typeface="+mn-lt"/>
              </a:rPr>
              <a:t>®</a:t>
            </a:r>
            <a:r>
              <a:rPr lang="en-US" sz="1200" dirty="0">
                <a:solidFill>
                  <a:schemeClr val="tx1"/>
                </a:solidFill>
                <a:effectLst/>
                <a:latin typeface="+mn-lt"/>
              </a:rPr>
              <a:t>, or Optum Bank</a:t>
            </a:r>
            <a:r>
              <a:rPr lang="en-US" sz="1200" baseline="30000" dirty="0">
                <a:solidFill>
                  <a:schemeClr val="tx1"/>
                </a:solidFill>
                <a:effectLst/>
                <a:latin typeface="+mn-lt"/>
              </a:rPr>
              <a:t>®</a:t>
            </a:r>
            <a:r>
              <a:rPr lang="en-US" sz="1200" dirty="0">
                <a:solidFill>
                  <a:schemeClr val="tx1"/>
                </a:solidFill>
                <a:effectLst/>
                <a:latin typeface="+mn-lt"/>
              </a:rPr>
              <a:t>, we can turn on even deeper integration.</a:t>
            </a:r>
          </a:p>
          <a:p>
            <a:endParaRPr lang="en-US" dirty="0"/>
          </a:p>
        </p:txBody>
      </p:sp>
      <p:sp>
        <p:nvSpPr>
          <p:cNvPr id="4" name="Slide Number Placeholder 3"/>
          <p:cNvSpPr>
            <a:spLocks noGrp="1"/>
          </p:cNvSpPr>
          <p:nvPr>
            <p:ph type="sldNum" sz="quarter" idx="5"/>
          </p:nvPr>
        </p:nvSpPr>
        <p:spPr/>
        <p:txBody>
          <a:bodyPr/>
          <a:lstStyle/>
          <a:p>
            <a:fld id="{F2C63F5E-243B-4294-B08B-04DB03BEA608}" type="slidenum">
              <a:rPr lang="en-US" smtClean="0"/>
              <a:t>13</a:t>
            </a:fld>
            <a:endParaRPr lang="en-US"/>
          </a:p>
        </p:txBody>
      </p:sp>
    </p:spTree>
    <p:extLst>
      <p:ext uri="{BB962C8B-B14F-4D97-AF65-F5344CB8AC3E}">
        <p14:creationId xmlns:p14="http://schemas.microsoft.com/office/powerpoint/2010/main" val="2871145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solidFill>
                  <a:srgbClr val="152B48"/>
                </a:solidFill>
                <a:effectLst/>
                <a:latin typeface="+mn-lt"/>
              </a:rPr>
              <a:t>With the growing concern over cybersecurity, it’s important to assess the security processes of the service providers you work with. </a:t>
            </a:r>
          </a:p>
          <a:p>
            <a:endParaRPr lang="en-US" sz="1200" b="0" i="0" dirty="0">
              <a:solidFill>
                <a:srgbClr val="152B48"/>
              </a:solidFill>
              <a:effectLst/>
              <a:latin typeface="+mn-lt"/>
            </a:endParaRPr>
          </a:p>
          <a:p>
            <a:pPr>
              <a:spcAft>
                <a:spcPts val="1200"/>
              </a:spcAft>
            </a:pPr>
            <a:r>
              <a:rPr lang="en-US" sz="1200" dirty="0">
                <a:solidFill>
                  <a:srgbClr val="002855"/>
                </a:solidFill>
                <a:effectLst/>
                <a:latin typeface="FS Elliot Pro" panose="02000503040000020004" pitchFamily="2" charset="0"/>
              </a:rPr>
              <a:t>Principal has the people, processes, and technology in place to help safeguard access to your employees’ data and retirement savings. </a:t>
            </a:r>
          </a:p>
          <a:p>
            <a:pPr>
              <a:spcAft>
                <a:spcPts val="1200"/>
              </a:spcAft>
            </a:pPr>
            <a:endParaRPr lang="en-US" sz="1200" dirty="0">
              <a:solidFill>
                <a:srgbClr val="002855"/>
              </a:solidFill>
              <a:effectLst/>
              <a:latin typeface="FS Elliot Pro" panose="02000503040000020004" pitchFamily="2" charset="0"/>
            </a:endParaRPr>
          </a:p>
          <a:p>
            <a:pPr>
              <a:spcAft>
                <a:spcPts val="1200"/>
              </a:spcAft>
            </a:pPr>
            <a:r>
              <a:rPr lang="en-US" sz="1200" dirty="0">
                <a:solidFill>
                  <a:srgbClr val="002855"/>
                </a:solidFill>
                <a:effectLst/>
                <a:latin typeface="FS Elliot Pro" panose="02000503040000020004" pitchFamily="2" charset="0"/>
              </a:rPr>
              <a:t>We are a fiduciary of the PEP as the Pooled Plan Provider. As Pooled Plan Provider of the PEP, we warrant that we will comply with ERISA’s fiduciary standards and all applicable laws. </a:t>
            </a:r>
          </a:p>
          <a:p>
            <a:pPr>
              <a:spcAft>
                <a:spcPts val="1200"/>
              </a:spcAft>
            </a:pPr>
            <a:endParaRPr lang="en-US" sz="1200" dirty="0">
              <a:solidFill>
                <a:srgbClr val="002855"/>
              </a:solidFill>
              <a:effectLst/>
              <a:latin typeface="FS Elliot Pro" panose="02000503040000020004" pitchFamily="2"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dirty="0">
                <a:solidFill>
                  <a:srgbClr val="002855"/>
                </a:solidFill>
                <a:effectLst/>
                <a:latin typeface="FS Elliot Pro" panose="02000503040000020004" pitchFamily="2" charset="0"/>
              </a:rPr>
              <a:t>Plus, we put in writing a Customer Protection Guarantee. </a:t>
            </a:r>
            <a:r>
              <a:rPr lang="en-US" b="1" i="0" dirty="0">
                <a:solidFill>
                  <a:srgbClr val="181F38"/>
                </a:solidFill>
                <a:effectLst/>
                <a:latin typeface="-apple-system"/>
              </a:rPr>
              <a:t>It’s simple: Principal will reimburse participants’ employer-sponsored retirement accounts for losses from unauthorized activity through no fault of their own.</a:t>
            </a:r>
            <a:endParaRPr lang="en-US" sz="1200" b="1" i="0" dirty="0">
              <a:solidFill>
                <a:srgbClr val="152B48"/>
              </a:solidFill>
              <a:effectLst/>
              <a:latin typeface="+mn-lt"/>
            </a:endParaRPr>
          </a:p>
          <a:p>
            <a:pPr>
              <a:spcAft>
                <a:spcPts val="1200"/>
              </a:spcAft>
            </a:pPr>
            <a:endParaRPr lang="en-US" sz="1200" dirty="0">
              <a:solidFill>
                <a:srgbClr val="002855"/>
              </a:solidFill>
              <a:effectLst/>
              <a:latin typeface="FS Elliot Pro" panose="02000503040000020004" pitchFamily="2" charset="0"/>
            </a:endParaRPr>
          </a:p>
        </p:txBody>
      </p:sp>
      <p:sp>
        <p:nvSpPr>
          <p:cNvPr id="4" name="Slide Number Placeholder 3"/>
          <p:cNvSpPr>
            <a:spLocks noGrp="1"/>
          </p:cNvSpPr>
          <p:nvPr>
            <p:ph type="sldNum" sz="quarter" idx="5"/>
          </p:nvPr>
        </p:nvSpPr>
        <p:spPr/>
        <p:txBody>
          <a:bodyPr/>
          <a:lstStyle/>
          <a:p>
            <a:fld id="{F2C63F5E-243B-4294-B08B-04DB03BEA608}" type="slidenum">
              <a:rPr lang="en-US" smtClean="0"/>
              <a:t>14</a:t>
            </a:fld>
            <a:endParaRPr lang="en-US"/>
          </a:p>
        </p:txBody>
      </p:sp>
    </p:spTree>
    <p:extLst>
      <p:ext uri="{BB962C8B-B14F-4D97-AF65-F5344CB8AC3E}">
        <p14:creationId xmlns:p14="http://schemas.microsoft.com/office/powerpoint/2010/main" val="842044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C63F5E-243B-4294-B08B-04DB03BEA608}" type="slidenum">
              <a:rPr lang="en-US" smtClean="0"/>
              <a:t>15</a:t>
            </a:fld>
            <a:endParaRPr lang="en-US"/>
          </a:p>
        </p:txBody>
      </p:sp>
    </p:spTree>
    <p:extLst>
      <p:ext uri="{BB962C8B-B14F-4D97-AF65-F5344CB8AC3E}">
        <p14:creationId xmlns:p14="http://schemas.microsoft.com/office/powerpoint/2010/main" val="331340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A PEP is designed with the intent to increase efficiencies, reduce plan administrative burdens on employers, manage costs more effectively, and help improve retirement outcomes for employees. </a:t>
            </a:r>
            <a:br>
              <a:rPr lang="en-US" sz="1200"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Outsourcing responsibilities to a PEP can help limit administrative and fiduciary involvement by:</a:t>
            </a:r>
            <a:br>
              <a:rPr lang="en-US" sz="1200"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pPr marL="181240" indent="-181240">
              <a:buFont typeface="Arial" panose="020B0604020202020204" pitchFamily="34" charset="0"/>
              <a:buChar char="•"/>
            </a:pPr>
            <a:r>
              <a:rPr lang="en-US" sz="1200" b="1" dirty="0">
                <a:latin typeface="Calibri" panose="020F0502020204030204" pitchFamily="34" charset="0"/>
                <a:cs typeface="Calibri" panose="020F0502020204030204" pitchFamily="34" charset="0"/>
              </a:rPr>
              <a:t>Providing added expertise—</a:t>
            </a:r>
            <a:r>
              <a:rPr lang="en-US" sz="1200" dirty="0">
                <a:latin typeface="Calibri" panose="020F0502020204030204" pitchFamily="34" charset="0"/>
                <a:cs typeface="Calibri" panose="020F0502020204030204" pitchFamily="34" charset="0"/>
              </a:rPr>
              <a:t>Rely on experienced retirement plan professionals with tailored knowledge and skills for plan administrative service and investment management</a:t>
            </a:r>
          </a:p>
          <a:p>
            <a:pPr marL="181240" indent="-181240">
              <a:buFont typeface="Arial" panose="020B0604020202020204" pitchFamily="34" charset="0"/>
              <a:buChar char="•"/>
            </a:pPr>
            <a:r>
              <a:rPr lang="en-US" sz="1200" b="1" dirty="0">
                <a:latin typeface="Calibri" panose="020F0502020204030204" pitchFamily="34" charset="0"/>
                <a:cs typeface="Calibri" panose="020F0502020204030204" pitchFamily="34" charset="0"/>
              </a:rPr>
              <a:t>Helping save time—</a:t>
            </a:r>
            <a:r>
              <a:rPr lang="en-US" sz="1200" dirty="0">
                <a:latin typeface="Calibri" panose="020F0502020204030204" pitchFamily="34" charset="0"/>
                <a:cs typeface="Calibri" panose="020F0502020204030204" pitchFamily="34" charset="0"/>
              </a:rPr>
              <a:t>Free up valuable employees to focus on their jobs, and owners can focus on their business</a:t>
            </a:r>
          </a:p>
          <a:p>
            <a:pPr marL="181240" indent="-181240">
              <a:buFont typeface="Arial" panose="020B0604020202020204" pitchFamily="34" charset="0"/>
              <a:buChar char="•"/>
            </a:pPr>
            <a:r>
              <a:rPr lang="en-US" sz="1200" b="1" dirty="0">
                <a:latin typeface="Calibri" panose="020F0502020204030204" pitchFamily="34" charset="0"/>
                <a:cs typeface="Calibri" panose="020F0502020204030204" pitchFamily="34" charset="0"/>
              </a:rPr>
              <a:t>Reducing risk—</a:t>
            </a:r>
            <a:r>
              <a:rPr lang="en-US" sz="1200" dirty="0">
                <a:latin typeface="Calibri" panose="020F0502020204030204" pitchFamily="34" charset="0"/>
                <a:cs typeface="Calibri" panose="020F0502020204030204" pitchFamily="34" charset="0"/>
              </a:rPr>
              <a:t>Shift risk to designated fiduciaries along with those related plan fiduciary tasks </a:t>
            </a:r>
          </a:p>
          <a:p>
            <a:endParaRPr lang="en-US" dirty="0"/>
          </a:p>
        </p:txBody>
      </p:sp>
      <p:sp>
        <p:nvSpPr>
          <p:cNvPr id="4" name="Slide Number Placeholder 3"/>
          <p:cNvSpPr>
            <a:spLocks noGrp="1"/>
          </p:cNvSpPr>
          <p:nvPr>
            <p:ph type="sldNum" sz="quarter" idx="5"/>
          </p:nvPr>
        </p:nvSpPr>
        <p:spPr/>
        <p:txBody>
          <a:bodyPr/>
          <a:lstStyle/>
          <a:p>
            <a:fld id="{F2C63F5E-243B-4294-B08B-04DB03BEA608}" type="slidenum">
              <a:rPr lang="en-US" smtClean="0"/>
              <a:t>2</a:t>
            </a:fld>
            <a:endParaRPr lang="en-US"/>
          </a:p>
        </p:txBody>
      </p:sp>
    </p:spTree>
    <p:extLst>
      <p:ext uri="{BB962C8B-B14F-4D97-AF65-F5344CB8AC3E}">
        <p14:creationId xmlns:p14="http://schemas.microsoft.com/office/powerpoint/2010/main" val="289675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spc="-4" dirty="0">
                <a:latin typeface="Calibri" panose="020F0502020204030204" pitchFamily="34" charset="0"/>
                <a:cs typeface="Calibri" panose="020F0502020204030204" pitchFamily="34" charset="0"/>
              </a:rPr>
              <a:t>What may motivate you to consider a PEP?</a:t>
            </a:r>
            <a:endParaRPr lang="en-US" sz="1200" b="1" spc="-4" baseline="30000" dirty="0">
              <a:latin typeface="Calibri" panose="020F0502020204030204" pitchFamily="34" charset="0"/>
              <a:cs typeface="Calibri" panose="020F0502020204030204" pitchFamily="34" charset="0"/>
            </a:endParaRPr>
          </a:p>
          <a:p>
            <a:pPr defTabSz="966612">
              <a:defRPr/>
            </a:pPr>
            <a:endParaRPr lang="en-US" sz="1200" b="1" spc="-4" baseline="30000" dirty="0">
              <a:latin typeface="Calibri" panose="020F0502020204030204" pitchFamily="34" charset="0"/>
              <a:cs typeface="Calibri" panose="020F0502020204030204" pitchFamily="34" charset="0"/>
            </a:endParaRPr>
          </a:p>
          <a:p>
            <a:pPr marL="181240" indent="-181240" defTabSz="966612">
              <a:buFont typeface="Arial" panose="020B0604020202020204" pitchFamily="34" charset="0"/>
              <a:buChar char="•"/>
              <a:defRPr/>
            </a:pPr>
            <a:r>
              <a:rPr lang="en-US" sz="1200" spc="-14" dirty="0">
                <a:latin typeface="Calibri" panose="020F0502020204030204" pitchFamily="34" charset="0"/>
                <a:cs typeface="Calibri" panose="020F0502020204030204" pitchFamily="34" charset="0"/>
              </a:rPr>
              <a:t>You’re not the Named Fiduciary/Plan Administrator</a:t>
            </a:r>
          </a:p>
          <a:p>
            <a:pPr marL="193086" marR="4739" indent="-181240">
              <a:spcBef>
                <a:spcPts val="204"/>
              </a:spcBef>
              <a:buFont typeface="Arial" panose="020B0604020202020204" pitchFamily="34" charset="0"/>
              <a:buChar char="•"/>
            </a:pPr>
            <a:r>
              <a:rPr lang="en-US" sz="1200" spc="-14" dirty="0">
                <a:latin typeface="Calibri" panose="020F0502020204030204" pitchFamily="34" charset="0"/>
                <a:cs typeface="Calibri" panose="020F0502020204030204" pitchFamily="34" charset="0"/>
              </a:rPr>
              <a:t>You’re not the Plan’s Trustee</a:t>
            </a:r>
          </a:p>
          <a:p>
            <a:pPr marL="193086" marR="4739" indent="-181240">
              <a:spcBef>
                <a:spcPts val="204"/>
              </a:spcBef>
              <a:buFont typeface="Arial" panose="020B0604020202020204" pitchFamily="34" charset="0"/>
              <a:buChar char="•"/>
            </a:pPr>
            <a:r>
              <a:rPr lang="en-US" sz="1200" spc="-14" dirty="0">
                <a:latin typeface="Calibri" panose="020F0502020204030204" pitchFamily="34" charset="0"/>
                <a:cs typeface="Calibri" panose="020F0502020204030204" pitchFamily="34" charset="0"/>
              </a:rPr>
              <a:t>You’re not the Investment Fiduciary</a:t>
            </a:r>
          </a:p>
          <a:p>
            <a:pPr marL="193086" marR="4739" indent="-181240">
              <a:spcBef>
                <a:spcPts val="204"/>
              </a:spcBef>
              <a:buFont typeface="Arial" panose="020B0604020202020204" pitchFamily="34" charset="0"/>
              <a:buChar char="•"/>
            </a:pPr>
            <a:endParaRPr lang="en-US" sz="1200" spc="-14" dirty="0">
              <a:latin typeface="Calibri" panose="020F0502020204030204" pitchFamily="34" charset="0"/>
              <a:cs typeface="Calibri" panose="020F0502020204030204" pitchFamily="34" charset="0"/>
            </a:endParaRPr>
          </a:p>
          <a:p>
            <a:pPr marL="193086" marR="4739" indent="-181240">
              <a:spcBef>
                <a:spcPts val="204"/>
              </a:spcBef>
              <a:buFont typeface="Arial" panose="020B0604020202020204" pitchFamily="34" charset="0"/>
              <a:buChar char="•"/>
            </a:pPr>
            <a:r>
              <a:rPr lang="en-US" sz="1200" spc="-14" dirty="0">
                <a:latin typeface="Calibri" panose="020F0502020204030204" pitchFamily="34" charset="0"/>
                <a:cs typeface="Calibri" panose="020F0502020204030204" pitchFamily="34" charset="0"/>
              </a:rPr>
              <a:t>You don’t file a Form 5500 anymore</a:t>
            </a:r>
          </a:p>
          <a:p>
            <a:pPr marL="193086" marR="4739" indent="-181240">
              <a:spcBef>
                <a:spcPts val="204"/>
              </a:spcBef>
              <a:buFont typeface="Arial" panose="020B0604020202020204" pitchFamily="34" charset="0"/>
              <a:buChar char="•"/>
            </a:pPr>
            <a:r>
              <a:rPr lang="en-US" sz="1200" spc="-14" dirty="0">
                <a:latin typeface="Calibri" panose="020F0502020204030204" pitchFamily="34" charset="0"/>
                <a:cs typeface="Calibri" panose="020F0502020204030204" pitchFamily="34" charset="0"/>
              </a:rPr>
              <a:t>You don’t sign plan loans or distributions</a:t>
            </a:r>
          </a:p>
          <a:p>
            <a:pPr marL="193086" marR="4739" indent="-181240">
              <a:spcBef>
                <a:spcPts val="204"/>
              </a:spcBef>
              <a:buFont typeface="Arial" panose="020B0604020202020204" pitchFamily="34" charset="0"/>
              <a:buChar char="•"/>
            </a:pPr>
            <a:r>
              <a:rPr lang="en-US" sz="1200" spc="-14" dirty="0">
                <a:latin typeface="Calibri" panose="020F0502020204030204" pitchFamily="34" charset="0"/>
                <a:cs typeface="Calibri" panose="020F0502020204030204" pitchFamily="34" charset="0"/>
              </a:rPr>
              <a:t>No individual plan annual audit</a:t>
            </a:r>
          </a:p>
          <a:p>
            <a:pPr marL="193086" marR="4739" indent="-181240">
              <a:spcBef>
                <a:spcPts val="204"/>
              </a:spcBef>
              <a:buFont typeface="Arial" panose="020B0604020202020204" pitchFamily="34" charset="0"/>
              <a:buChar char="•"/>
            </a:pPr>
            <a:r>
              <a:rPr lang="en-US" sz="1200" spc="-14" dirty="0">
                <a:latin typeface="Calibri" panose="020F0502020204030204" pitchFamily="34" charset="0"/>
                <a:cs typeface="Calibri" panose="020F0502020204030204" pitchFamily="34" charset="0"/>
              </a:rPr>
              <a:t>The Pooled Plan Provider (PPP) ensures participant required annual notices are sent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You do need to know the decision to delegate to and ongoing monitoring of the Pooled Plan Provider (PPP) and other services provided is the fiduciary responsibility of the adopting employer.</a:t>
            </a:r>
          </a:p>
          <a:p>
            <a:endParaRPr lang="en-US" dirty="0"/>
          </a:p>
        </p:txBody>
      </p:sp>
      <p:sp>
        <p:nvSpPr>
          <p:cNvPr id="4" name="Slide Number Placeholder 3"/>
          <p:cNvSpPr>
            <a:spLocks noGrp="1"/>
          </p:cNvSpPr>
          <p:nvPr>
            <p:ph type="sldNum" sz="quarter" idx="5"/>
          </p:nvPr>
        </p:nvSpPr>
        <p:spPr/>
        <p:txBody>
          <a:bodyPr/>
          <a:lstStyle/>
          <a:p>
            <a:fld id="{F2C63F5E-243B-4294-B08B-04DB03BEA608}" type="slidenum">
              <a:rPr lang="en-US" smtClean="0"/>
              <a:t>3</a:t>
            </a:fld>
            <a:endParaRPr lang="en-US"/>
          </a:p>
        </p:txBody>
      </p:sp>
    </p:spTree>
    <p:extLst>
      <p:ext uri="{BB962C8B-B14F-4D97-AF65-F5344CB8AC3E}">
        <p14:creationId xmlns:p14="http://schemas.microsoft.com/office/powerpoint/2010/main" val="1579641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Careful thought has gone into designing this efficient PEP structure – Principal® EASE:</a:t>
            </a:r>
          </a:p>
          <a:p>
            <a:endParaRPr lang="en-US" dirty="0"/>
          </a:p>
          <a:p>
            <a:r>
              <a:rPr lang="en-US" dirty="0"/>
              <a:t>Principal as pooled plan provider is the plan sponsor and is designated by the terms of the plan as the 3(16) plan administrator and named fiduciary, as well as serving as the plan’s recordkeeper.</a:t>
            </a:r>
          </a:p>
          <a:p>
            <a:endParaRPr lang="en-US" dirty="0"/>
          </a:p>
          <a:p>
            <a:r>
              <a:rPr lang="en-US" dirty="0"/>
              <a:t>National Benefit Services, LLC (NBS) carries out plan administration and 3(16) services under the direction and oversight of Principal®. They serve as the day-to-day contact for adopting employers.</a:t>
            </a:r>
          </a:p>
          <a:p>
            <a:endParaRPr lang="en-US" dirty="0"/>
          </a:p>
          <a:p>
            <a:r>
              <a:rPr lang="en-US" dirty="0"/>
              <a:t>Principal Trust Company® (PTC) is directed trustee and oversees the monitoring of timely plan contributions to the PEP.</a:t>
            </a:r>
          </a:p>
          <a:p>
            <a:endParaRPr lang="en-US" dirty="0"/>
          </a:p>
          <a:p>
            <a:r>
              <a:rPr lang="en-US" dirty="0"/>
              <a:t>Wilshire Advisors LLC (Wilshire®) provides objective, independent third-party oversight for the selection and ongoing monitoring of the plan’s investment lineup as the 3(38) investment fiduciary.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C63F5E-243B-4294-B08B-04DB03BEA6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7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C63F5E-243B-4294-B08B-04DB03BEA608}" type="slidenum">
              <a:rPr lang="en-US" smtClean="0"/>
              <a:t>5</a:t>
            </a:fld>
            <a:endParaRPr lang="en-US"/>
          </a:p>
        </p:txBody>
      </p:sp>
    </p:spTree>
    <p:extLst>
      <p:ext uri="{BB962C8B-B14F-4D97-AF65-F5344CB8AC3E}">
        <p14:creationId xmlns:p14="http://schemas.microsoft.com/office/powerpoint/2010/main" val="3768704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474747"/>
                </a:solidFill>
                <a:effectLst/>
                <a:latin typeface="+mn-lt"/>
              </a:rPr>
              <a:t>Principal brings over 80 years of retirement service experience to Principal® EASE and is a top 3 defined contribution service provider3. </a:t>
            </a:r>
          </a:p>
          <a:p>
            <a:endParaRPr lang="en-US" sz="1200" b="0" i="0" dirty="0">
              <a:solidFill>
                <a:srgbClr val="474747"/>
              </a:solidFill>
              <a:effectLst/>
              <a:latin typeface="+mn-lt"/>
            </a:endParaRPr>
          </a:p>
          <a:p>
            <a:r>
              <a:rPr lang="en-US" sz="1200" b="0" i="0" dirty="0">
                <a:solidFill>
                  <a:srgbClr val="474747"/>
                </a:solidFill>
                <a:effectLst/>
                <a:latin typeface="+mn-lt"/>
              </a:rPr>
              <a:t>As the Pooled Plan Provider and 3(16) Plan Fiduciary, a professional and experienced fiduciary committee at Principal will provide governance oversight for the PEP’s plan administration.</a:t>
            </a:r>
          </a:p>
          <a:p>
            <a:endParaRPr lang="en-US" sz="1200" b="0" i="0" dirty="0">
              <a:solidFill>
                <a:srgbClr val="474747"/>
              </a:solidFill>
              <a:effectLst/>
              <a:latin typeface="+mn-lt"/>
            </a:endParaRPr>
          </a:p>
          <a:p>
            <a:r>
              <a:rPr lang="en-US" sz="1200" b="0" i="0" dirty="0">
                <a:solidFill>
                  <a:srgbClr val="474747"/>
                </a:solidFill>
                <a:effectLst/>
                <a:latin typeface="+mn-lt"/>
              </a:rPr>
              <a:t>You and your participants benefit from innovative technology and support, as single-employer plans do, including:</a:t>
            </a:r>
            <a:r>
              <a:rPr lang="en-US" sz="1200" dirty="0">
                <a:latin typeface="+mn-lt"/>
              </a:rPr>
              <a:t> read from slide.</a:t>
            </a:r>
            <a:br>
              <a:rPr lang="en-US" sz="1200" dirty="0">
                <a:latin typeface="+mn-lt"/>
              </a:rPr>
            </a:br>
            <a:endParaRPr lang="en-US" sz="1200" dirty="0">
              <a:latin typeface="+mn-lt"/>
            </a:endParaRPr>
          </a:p>
        </p:txBody>
      </p:sp>
      <p:sp>
        <p:nvSpPr>
          <p:cNvPr id="4" name="Slide Number Placeholder 3"/>
          <p:cNvSpPr>
            <a:spLocks noGrp="1"/>
          </p:cNvSpPr>
          <p:nvPr>
            <p:ph type="sldNum" sz="quarter" idx="5"/>
          </p:nvPr>
        </p:nvSpPr>
        <p:spPr/>
        <p:txBody>
          <a:bodyPr/>
          <a:lstStyle/>
          <a:p>
            <a:fld id="{F2C63F5E-243B-4294-B08B-04DB03BEA608}" type="slidenum">
              <a:rPr lang="en-US" smtClean="0"/>
              <a:t>6</a:t>
            </a:fld>
            <a:endParaRPr lang="en-US"/>
          </a:p>
        </p:txBody>
      </p:sp>
    </p:spTree>
    <p:extLst>
      <p:ext uri="{BB962C8B-B14F-4D97-AF65-F5344CB8AC3E}">
        <p14:creationId xmlns:p14="http://schemas.microsoft.com/office/powerpoint/2010/main" val="302711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855"/>
                </a:solidFill>
                <a:effectLst/>
                <a:latin typeface="+mn-lt"/>
              </a:rPr>
              <a:t>NBS has a long history of/experience in serving the MEP retirement marketplace. You can be assured of professional care and attention to detail as NBS carries out plan administration and 3(16) services (Principal retains fiduciary responsibility), freeing you and your staff to focus on your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855"/>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855"/>
                </a:solidFill>
                <a:effectLst/>
                <a:latin typeface="+mn-lt"/>
              </a:rPr>
              <a:t>NBS will: read from slide</a:t>
            </a:r>
          </a:p>
          <a:p>
            <a:endParaRPr lang="en-US" dirty="0"/>
          </a:p>
        </p:txBody>
      </p:sp>
      <p:sp>
        <p:nvSpPr>
          <p:cNvPr id="4" name="Slide Number Placeholder 3"/>
          <p:cNvSpPr>
            <a:spLocks noGrp="1"/>
          </p:cNvSpPr>
          <p:nvPr>
            <p:ph type="sldNum" sz="quarter" idx="5"/>
          </p:nvPr>
        </p:nvSpPr>
        <p:spPr/>
        <p:txBody>
          <a:bodyPr/>
          <a:lstStyle/>
          <a:p>
            <a:fld id="{F2C63F5E-243B-4294-B08B-04DB03BEA608}" type="slidenum">
              <a:rPr lang="en-US" smtClean="0"/>
              <a:t>7</a:t>
            </a:fld>
            <a:endParaRPr lang="en-US"/>
          </a:p>
        </p:txBody>
      </p:sp>
    </p:spTree>
    <p:extLst>
      <p:ext uri="{BB962C8B-B14F-4D97-AF65-F5344CB8AC3E}">
        <p14:creationId xmlns:p14="http://schemas.microsoft.com/office/powerpoint/2010/main" val="128669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Wilshire, a leader in their respective field, will provide objective, independent oversight and fiduciary services as the 3(38) investment fiduciary – in selecting and monitoring the investment lineup for the PEP. </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855"/>
                </a:solidFill>
                <a:effectLst/>
                <a:latin typeface="+mn-lt"/>
              </a:rPr>
              <a:t>You gain access to market-tested investment strategies and programs that have a solid foundation in industry best practices. </a:t>
            </a:r>
          </a:p>
          <a:p>
            <a:endParaRPr lang="en-US" dirty="0"/>
          </a:p>
        </p:txBody>
      </p:sp>
      <p:sp>
        <p:nvSpPr>
          <p:cNvPr id="4" name="Slide Number Placeholder 3"/>
          <p:cNvSpPr>
            <a:spLocks noGrp="1"/>
          </p:cNvSpPr>
          <p:nvPr>
            <p:ph type="sldNum" sz="quarter" idx="5"/>
          </p:nvPr>
        </p:nvSpPr>
        <p:spPr/>
        <p:txBody>
          <a:bodyPr/>
          <a:lstStyle/>
          <a:p>
            <a:fld id="{F2C63F5E-243B-4294-B08B-04DB03BEA608}" type="slidenum">
              <a:rPr lang="en-US" smtClean="0"/>
              <a:t>8</a:t>
            </a:fld>
            <a:endParaRPr lang="en-US"/>
          </a:p>
        </p:txBody>
      </p:sp>
    </p:spTree>
    <p:extLst>
      <p:ext uri="{BB962C8B-B14F-4D97-AF65-F5344CB8AC3E}">
        <p14:creationId xmlns:p14="http://schemas.microsoft.com/office/powerpoint/2010/main" val="244171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effectLst/>
                <a:latin typeface="FS Elliot Pro" panose="02000503040000020004" pitchFamily="2" charset="0"/>
              </a:rPr>
              <a:t>Principal</a:t>
            </a:r>
            <a:r>
              <a:rPr lang="en-US" b="1" baseline="30000" dirty="0">
                <a:solidFill>
                  <a:schemeClr val="bg1"/>
                </a:solidFill>
                <a:effectLst/>
                <a:latin typeface="FS Elliot Pro" panose="02000503040000020004" pitchFamily="2" charset="0"/>
              </a:rPr>
              <a:t>®</a:t>
            </a:r>
            <a:r>
              <a:rPr lang="en-US" b="1" dirty="0">
                <a:solidFill>
                  <a:schemeClr val="bg1"/>
                </a:solidFill>
                <a:effectLst/>
                <a:latin typeface="FS Elliot Pro" panose="02000503040000020004" pitchFamily="2" charset="0"/>
              </a:rPr>
              <a:t> EASE </a:t>
            </a:r>
            <a:r>
              <a:rPr lang="en-US" dirty="0">
                <a:solidFill>
                  <a:schemeClr val="bg1"/>
                </a:solidFill>
                <a:effectLst/>
                <a:latin typeface="FS Elliot Pro" panose="02000503040000020004" pitchFamily="2" charset="0"/>
              </a:rPr>
              <a:t>is a </a:t>
            </a:r>
            <a:r>
              <a:rPr lang="en-US" dirty="0">
                <a:solidFill>
                  <a:srgbClr val="FF0000"/>
                </a:solidFill>
                <a:effectLst/>
                <a:latin typeface="FS Elliot Pro" panose="02000503040000020004" pitchFamily="2" charset="0"/>
              </a:rPr>
              <a:t>packaged</a:t>
            </a:r>
            <a:r>
              <a:rPr lang="en-US" dirty="0">
                <a:solidFill>
                  <a:schemeClr val="bg1"/>
                </a:solidFill>
                <a:effectLst/>
                <a:latin typeface="FS Elliot Pro" panose="02000503040000020004" pitchFamily="2" charset="0"/>
              </a:rPr>
              <a:t>, robust program with streamlined decisions for you, meaning more resources to help and less time spent on the details. The goal is to help more of your employees see a better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ffectLst/>
              <a:latin typeface="FS Elliot Pro" panose="0200050304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look at some of the key features/options of Principal® 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tailored investment support…</a:t>
            </a:r>
          </a:p>
          <a:p>
            <a:endParaRPr lang="en-US" dirty="0"/>
          </a:p>
        </p:txBody>
      </p:sp>
      <p:sp>
        <p:nvSpPr>
          <p:cNvPr id="4" name="Slide Number Placeholder 3"/>
          <p:cNvSpPr>
            <a:spLocks noGrp="1"/>
          </p:cNvSpPr>
          <p:nvPr>
            <p:ph type="sldNum" sz="quarter" idx="5"/>
          </p:nvPr>
        </p:nvSpPr>
        <p:spPr/>
        <p:txBody>
          <a:bodyPr/>
          <a:lstStyle/>
          <a:p>
            <a:fld id="{F2C63F5E-243B-4294-B08B-04DB03BEA608}" type="slidenum">
              <a:rPr lang="en-US" smtClean="0"/>
              <a:t>9</a:t>
            </a:fld>
            <a:endParaRPr lang="en-US"/>
          </a:p>
        </p:txBody>
      </p:sp>
    </p:spTree>
    <p:extLst>
      <p:ext uri="{BB962C8B-B14F-4D97-AF65-F5344CB8AC3E}">
        <p14:creationId xmlns:p14="http://schemas.microsoft.com/office/powerpoint/2010/main" val="703620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67F7-F83E-FF87-5F24-7FA869024B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98FD73-0AD5-41F4-2C78-34DF613100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39F243-EA9B-7894-9E18-8CED648D1E46}"/>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5" name="Footer Placeholder 4">
            <a:extLst>
              <a:ext uri="{FF2B5EF4-FFF2-40B4-BE49-F238E27FC236}">
                <a16:creationId xmlns:a16="http://schemas.microsoft.com/office/drawing/2014/main" id="{41671BD1-A5E3-4297-9AAC-7FB10E95B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91A26-0036-4BCF-ED3B-CE5D3525EB3A}"/>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4025096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26F0-8D70-624E-612F-604DEFB484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CF6796-F80E-B5FC-1EC4-421294BD13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28EF9-DE84-4A7D-E00B-4593276361FC}"/>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5" name="Footer Placeholder 4">
            <a:extLst>
              <a:ext uri="{FF2B5EF4-FFF2-40B4-BE49-F238E27FC236}">
                <a16:creationId xmlns:a16="http://schemas.microsoft.com/office/drawing/2014/main" id="{022909B4-D34A-FCF6-799C-4846FCDC9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CFFC3-ADCC-A877-91EE-115C41FF8AF3}"/>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37605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E1FE4D-992A-34D5-D158-028E268E8F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25764-7CA4-F4B5-A4D4-8A23A3E5A3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22A8C-2991-C31E-8C4D-817D2A49D46C}"/>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5" name="Footer Placeholder 4">
            <a:extLst>
              <a:ext uri="{FF2B5EF4-FFF2-40B4-BE49-F238E27FC236}">
                <a16:creationId xmlns:a16="http://schemas.microsoft.com/office/drawing/2014/main" id="{D69AB8AF-F52C-FA0C-00B1-F0F1F4B68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7D2A1-C087-46DD-0A9D-0CC8FE28D12F}"/>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139484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83B87-A03E-741A-25ED-B6501A1451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E4B57A-7A23-783E-86EB-84B137D15E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D6D24-B6E5-666F-0AC1-D4E5A2B01F3D}"/>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5" name="Footer Placeholder 4">
            <a:extLst>
              <a:ext uri="{FF2B5EF4-FFF2-40B4-BE49-F238E27FC236}">
                <a16:creationId xmlns:a16="http://schemas.microsoft.com/office/drawing/2014/main" id="{728E48B6-549E-E90A-ACE3-2E7B9264B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24C20-9A70-7B56-9C3B-5C2267EFCF39}"/>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1194247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3C283-8BDB-9A46-2FC2-142BF1AAB8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C51ABD-D138-D8EE-D04F-D46357BFF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790471-97BB-A727-A6BB-07BEB3F389B1}"/>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5" name="Footer Placeholder 4">
            <a:extLst>
              <a:ext uri="{FF2B5EF4-FFF2-40B4-BE49-F238E27FC236}">
                <a16:creationId xmlns:a16="http://schemas.microsoft.com/office/drawing/2014/main" id="{3194F781-5942-F9DF-1E3F-1BA24BBA3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62948-B6E5-2FDE-9FB9-836794283F11}"/>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375759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AA8E-5A46-5D46-16F1-EB76509E04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885ECB-9EE9-64D4-F6AF-06EF3771A9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394644-B3FC-2B06-19CD-6655E43910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3D3BCB-30D3-5C2D-64A2-81105F05A4A3}"/>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6" name="Footer Placeholder 5">
            <a:extLst>
              <a:ext uri="{FF2B5EF4-FFF2-40B4-BE49-F238E27FC236}">
                <a16:creationId xmlns:a16="http://schemas.microsoft.com/office/drawing/2014/main" id="{54892741-17A3-A920-3079-5B811BFDAF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2DD0B-0CDD-5983-9BEF-D86303D6E27D}"/>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143736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3A902-4897-36F7-1E6B-D521B2F1F1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E2830E-68AF-1A43-6027-F55686809A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4BB7C4-5E41-482F-2A4B-AAEC3C924B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135E5-5652-2634-F193-202831945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8FE505-63FA-A283-13FF-D185CDAEB9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B09EED-5DEA-DD03-65FE-DC0407837536}"/>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8" name="Footer Placeholder 7">
            <a:extLst>
              <a:ext uri="{FF2B5EF4-FFF2-40B4-BE49-F238E27FC236}">
                <a16:creationId xmlns:a16="http://schemas.microsoft.com/office/drawing/2014/main" id="{AD0A9173-6E77-B826-D7EB-5E9C811380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A7D46C-7F89-B1DA-B899-1515BE9649B0}"/>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2757054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8EA2-0285-C82D-3999-B1B04D90D8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99A4CC-7626-4B5D-C5CD-DBEE21843FBC}"/>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4" name="Footer Placeholder 3">
            <a:extLst>
              <a:ext uri="{FF2B5EF4-FFF2-40B4-BE49-F238E27FC236}">
                <a16:creationId xmlns:a16="http://schemas.microsoft.com/office/drawing/2014/main" id="{4B414BB8-B572-8BD2-DB57-728F47FB17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C5D5BC-FB1F-421C-0E11-BAA2D7163B4D}"/>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683193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121A4-9386-006B-EB97-E51F1F32B0BB}"/>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3" name="Footer Placeholder 2">
            <a:extLst>
              <a:ext uri="{FF2B5EF4-FFF2-40B4-BE49-F238E27FC236}">
                <a16:creationId xmlns:a16="http://schemas.microsoft.com/office/drawing/2014/main" id="{27448F4F-78B7-573A-E098-8BB04EAE86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D234CC-586C-230F-598B-646B778AA477}"/>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218758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3C25-7E06-CA83-EE37-57B2CC0A39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8253E3-5C6D-3011-DEFA-8C5A353872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DFFF7-4B2F-6C5B-3765-46988FAC7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6434DC-C239-D7B3-29ED-C6ACE366D714}"/>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6" name="Footer Placeholder 5">
            <a:extLst>
              <a:ext uri="{FF2B5EF4-FFF2-40B4-BE49-F238E27FC236}">
                <a16:creationId xmlns:a16="http://schemas.microsoft.com/office/drawing/2014/main" id="{CF8485DB-1365-82AD-001E-21CAE8C2C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999A8C-E9F6-BE4B-52E3-7BCF5AB7F52B}"/>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212341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0F04-F842-F7FF-667B-87F33753F8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A96DC-8D73-7475-8315-46F1D91F6F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93C36B-ABB9-3250-B076-FB6023A29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090888-5850-D278-552E-3A18885B3D57}"/>
              </a:ext>
            </a:extLst>
          </p:cNvPr>
          <p:cNvSpPr>
            <a:spLocks noGrp="1"/>
          </p:cNvSpPr>
          <p:nvPr>
            <p:ph type="dt" sz="half" idx="10"/>
          </p:nvPr>
        </p:nvSpPr>
        <p:spPr/>
        <p:txBody>
          <a:bodyPr/>
          <a:lstStyle/>
          <a:p>
            <a:fld id="{61179D20-71DC-A945-82CA-495BD66B36A7}" type="datetimeFigureOut">
              <a:rPr lang="en-US" smtClean="0"/>
              <a:t>06/15/2023</a:t>
            </a:fld>
            <a:endParaRPr lang="en-US"/>
          </a:p>
        </p:txBody>
      </p:sp>
      <p:sp>
        <p:nvSpPr>
          <p:cNvPr id="6" name="Footer Placeholder 5">
            <a:extLst>
              <a:ext uri="{FF2B5EF4-FFF2-40B4-BE49-F238E27FC236}">
                <a16:creationId xmlns:a16="http://schemas.microsoft.com/office/drawing/2014/main" id="{62A8C3A6-5545-C699-2591-5BFDD7F6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94830-499B-AECF-8AF6-4A1DB8098C30}"/>
              </a:ext>
            </a:extLst>
          </p:cNvPr>
          <p:cNvSpPr>
            <a:spLocks noGrp="1"/>
          </p:cNvSpPr>
          <p:nvPr>
            <p:ph type="sldNum" sz="quarter" idx="12"/>
          </p:nvPr>
        </p:nvSpPr>
        <p:spPr/>
        <p:txBody>
          <a:bodyPr/>
          <a:lstStyle/>
          <a:p>
            <a:fld id="{47CEE126-42EF-F34E-A1F5-B3459D11EDAB}" type="slidenum">
              <a:rPr lang="en-US" smtClean="0"/>
              <a:t>‹#›</a:t>
            </a:fld>
            <a:endParaRPr lang="en-US"/>
          </a:p>
        </p:txBody>
      </p:sp>
    </p:spTree>
    <p:extLst>
      <p:ext uri="{BB962C8B-B14F-4D97-AF65-F5344CB8AC3E}">
        <p14:creationId xmlns:p14="http://schemas.microsoft.com/office/powerpoint/2010/main" val="359756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39DE50-CCC8-0E33-4035-6E91B6ACA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91FB0-FDC6-72E2-9908-D7D11734F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C3887-71C5-0B34-1ED2-3B96641FCD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79D20-71DC-A945-82CA-495BD66B36A7}" type="datetimeFigureOut">
              <a:rPr lang="en-US" smtClean="0"/>
              <a:t>06/15/2023</a:t>
            </a:fld>
            <a:endParaRPr lang="en-US"/>
          </a:p>
        </p:txBody>
      </p:sp>
      <p:sp>
        <p:nvSpPr>
          <p:cNvPr id="5" name="Footer Placeholder 4">
            <a:extLst>
              <a:ext uri="{FF2B5EF4-FFF2-40B4-BE49-F238E27FC236}">
                <a16:creationId xmlns:a16="http://schemas.microsoft.com/office/drawing/2014/main" id="{B35A65B7-203C-B45A-652C-186BF0A52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1C9B60-8173-3098-BE07-82E036EBAE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EE126-42EF-F34E-A1F5-B3459D11EDAB}" type="slidenum">
              <a:rPr lang="en-US" smtClean="0"/>
              <a:t>‹#›</a:t>
            </a:fld>
            <a:endParaRPr lang="en-US"/>
          </a:p>
        </p:txBody>
      </p:sp>
    </p:spTree>
    <p:extLst>
      <p:ext uri="{BB962C8B-B14F-4D97-AF65-F5344CB8AC3E}">
        <p14:creationId xmlns:p14="http://schemas.microsoft.com/office/powerpoint/2010/main" val="3796242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9.xm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rgbClr val="002855"/>
            </a:gs>
            <a:gs pos="100000">
              <a:srgbClr val="004C97"/>
            </a:gs>
          </a:gsLst>
          <a:lin ang="19200000" scaled="0"/>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F838DB-76EC-F7AF-C8A2-06A8345B1E45}"/>
              </a:ext>
            </a:extLst>
          </p:cNvPr>
          <p:cNvPicPr>
            <a:picLocks noChangeAspect="1"/>
          </p:cNvPicPr>
          <p:nvPr/>
        </p:nvPicPr>
        <p:blipFill rotWithShape="1">
          <a:blip r:embed="rId3">
            <a:alphaModFix amt="41000"/>
          </a:blip>
          <a:srcRect l="51110" t="9088" b="66454"/>
          <a:stretch/>
        </p:blipFill>
        <p:spPr>
          <a:xfrm>
            <a:off x="-1" y="0"/>
            <a:ext cx="11157647" cy="6858000"/>
          </a:xfrm>
          <a:prstGeom prst="rect">
            <a:avLst/>
          </a:prstGeom>
        </p:spPr>
      </p:pic>
      <p:sp>
        <p:nvSpPr>
          <p:cNvPr id="4" name="TextBox 3">
            <a:extLst>
              <a:ext uri="{FF2B5EF4-FFF2-40B4-BE49-F238E27FC236}">
                <a16:creationId xmlns:a16="http://schemas.microsoft.com/office/drawing/2014/main" id="{6423D449-0F54-0C98-124E-6109E749EF4E}"/>
              </a:ext>
            </a:extLst>
          </p:cNvPr>
          <p:cNvSpPr txBox="1"/>
          <p:nvPr/>
        </p:nvSpPr>
        <p:spPr>
          <a:xfrm>
            <a:off x="914400" y="2741786"/>
            <a:ext cx="8045792" cy="830997"/>
          </a:xfrm>
          <a:prstGeom prst="rect">
            <a:avLst/>
          </a:prstGeom>
          <a:noFill/>
        </p:spPr>
        <p:txBody>
          <a:bodyPr wrap="none" rtlCol="0">
            <a:spAutoFit/>
          </a:bodyPr>
          <a:lstStyle/>
          <a:p>
            <a:r>
              <a:rPr lang="en-US" sz="4800" dirty="0">
                <a:solidFill>
                  <a:schemeClr val="bg1"/>
                </a:solidFill>
                <a:latin typeface="FS Elliot Pro Light" panose="02000503040000020004" pitchFamily="2" charset="0"/>
              </a:rPr>
              <a:t>Welcome to Principal</a:t>
            </a:r>
            <a:r>
              <a:rPr lang="en-US" sz="2400" baseline="100000" dirty="0">
                <a:solidFill>
                  <a:schemeClr val="bg1"/>
                </a:solidFill>
                <a:latin typeface="FS Elliot Pro Light" panose="02000503040000020004" pitchFamily="2" charset="0"/>
              </a:rPr>
              <a:t>®</a:t>
            </a:r>
            <a:r>
              <a:rPr lang="en-US" sz="4800" dirty="0">
                <a:solidFill>
                  <a:schemeClr val="bg1"/>
                </a:solidFill>
                <a:latin typeface="FS Elliot Pro Light" panose="02000503040000020004" pitchFamily="2" charset="0"/>
              </a:rPr>
              <a:t> EASE </a:t>
            </a:r>
          </a:p>
        </p:txBody>
      </p:sp>
      <p:pic>
        <p:nvPicPr>
          <p:cNvPr id="6" name="Picture 5" descr="A black background with white text&#10;&#10;Description automatically generated with medium confidence">
            <a:extLst>
              <a:ext uri="{FF2B5EF4-FFF2-40B4-BE49-F238E27FC236}">
                <a16:creationId xmlns:a16="http://schemas.microsoft.com/office/drawing/2014/main" id="{7AA9EA55-EB60-FE88-B20D-860F448D3C59}"/>
              </a:ext>
            </a:extLst>
          </p:cNvPr>
          <p:cNvPicPr>
            <a:picLocks noChangeAspect="1"/>
          </p:cNvPicPr>
          <p:nvPr/>
        </p:nvPicPr>
        <p:blipFill>
          <a:blip r:embed="rId4"/>
          <a:stretch>
            <a:fillRect/>
          </a:stretch>
        </p:blipFill>
        <p:spPr>
          <a:xfrm>
            <a:off x="640080" y="548640"/>
            <a:ext cx="2286000" cy="810895"/>
          </a:xfrm>
          <a:prstGeom prst="rect">
            <a:avLst/>
          </a:prstGeom>
        </p:spPr>
      </p:pic>
      <p:sp>
        <p:nvSpPr>
          <p:cNvPr id="7" name="TextBox 6">
            <a:extLst>
              <a:ext uri="{FF2B5EF4-FFF2-40B4-BE49-F238E27FC236}">
                <a16:creationId xmlns:a16="http://schemas.microsoft.com/office/drawing/2014/main" id="{3D0654E2-8195-F5A5-DB6F-0D0040A8B3D9}"/>
              </a:ext>
            </a:extLst>
          </p:cNvPr>
          <p:cNvSpPr txBox="1"/>
          <p:nvPr/>
        </p:nvSpPr>
        <p:spPr>
          <a:xfrm>
            <a:off x="914400" y="3855201"/>
            <a:ext cx="8465779" cy="954107"/>
          </a:xfrm>
          <a:prstGeom prst="rect">
            <a:avLst/>
          </a:prstGeom>
          <a:noFill/>
        </p:spPr>
        <p:txBody>
          <a:bodyPr wrap="none" lIns="91440" rtlCol="0">
            <a:spAutoFit/>
          </a:bodyPr>
          <a:lstStyle/>
          <a:p>
            <a:r>
              <a:rPr lang="en-US" sz="2800" dirty="0">
                <a:solidFill>
                  <a:srgbClr val="55FFF5"/>
                </a:solidFill>
                <a:latin typeface="FS Elliot Pro Light" panose="02000503040000020004" pitchFamily="2" charset="0"/>
              </a:rPr>
              <a:t>Help your employees see a better retirement with </a:t>
            </a:r>
            <a:br>
              <a:rPr lang="en-US" sz="2800" dirty="0">
                <a:solidFill>
                  <a:srgbClr val="55FFF5"/>
                </a:solidFill>
                <a:latin typeface="FS Elliot Pro Light" panose="02000503040000020004" pitchFamily="2" charset="0"/>
              </a:rPr>
            </a:br>
            <a:r>
              <a:rPr lang="en-US" sz="2800" dirty="0">
                <a:solidFill>
                  <a:srgbClr val="55FFF5"/>
                </a:solidFill>
                <a:latin typeface="FS Elliot Pro Light" panose="02000503040000020004" pitchFamily="2" charset="0"/>
              </a:rPr>
              <a:t>a well-designed and practical Pooled Employer Plan</a:t>
            </a:r>
          </a:p>
        </p:txBody>
      </p:sp>
      <p:sp>
        <p:nvSpPr>
          <p:cNvPr id="12" name="TextBox 11">
            <a:extLst>
              <a:ext uri="{FF2B5EF4-FFF2-40B4-BE49-F238E27FC236}">
                <a16:creationId xmlns:a16="http://schemas.microsoft.com/office/drawing/2014/main" id="{2FAB18E0-1AC7-DBE7-3090-F9F2409C6B6C}"/>
              </a:ext>
            </a:extLst>
          </p:cNvPr>
          <p:cNvSpPr txBox="1"/>
          <p:nvPr/>
        </p:nvSpPr>
        <p:spPr>
          <a:xfrm>
            <a:off x="914400" y="4896605"/>
            <a:ext cx="3791423" cy="523220"/>
          </a:xfrm>
          <a:prstGeom prst="rect">
            <a:avLst/>
          </a:prstGeom>
          <a:noFill/>
        </p:spPr>
        <p:txBody>
          <a:bodyPr wrap="none" lIns="91440" rtlCol="0">
            <a:spAutoFit/>
          </a:bodyPr>
          <a:lstStyle/>
          <a:p>
            <a:r>
              <a:rPr lang="en-US" sz="2800" b="1" dirty="0">
                <a:solidFill>
                  <a:srgbClr val="55FFF5"/>
                </a:solidFill>
                <a:effectLst/>
                <a:latin typeface="FS Elliot Pro" panose="02000503040000020004" pitchFamily="2" charset="0"/>
              </a:rPr>
              <a:t>Expect more. Do less.</a:t>
            </a:r>
            <a:endParaRPr lang="en-US" sz="2800" dirty="0">
              <a:solidFill>
                <a:srgbClr val="55FFF5"/>
              </a:solidFill>
              <a:effectLst/>
              <a:latin typeface="FS Elliot Pro" panose="02000503040000020004" pitchFamily="2" charset="0"/>
            </a:endParaRPr>
          </a:p>
        </p:txBody>
      </p:sp>
      <p:sp>
        <p:nvSpPr>
          <p:cNvPr id="16" name="TextBox 15">
            <a:extLst>
              <a:ext uri="{FF2B5EF4-FFF2-40B4-BE49-F238E27FC236}">
                <a16:creationId xmlns:a16="http://schemas.microsoft.com/office/drawing/2014/main" id="{43365B99-2D48-3011-7ADB-C8FCD7329D71}"/>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chemeClr val="bg1"/>
                </a:solidFill>
                <a:latin typeface="FS Elliot Pro" panose="02000503040000020004" pitchFamily="50" charset="0"/>
              </a:rPr>
              <a:t>PQ12765F-02 | 2924614-052023 | 05/2023 </a:t>
            </a:r>
            <a:endParaRPr lang="en-US" sz="800" dirty="0">
              <a:solidFill>
                <a:schemeClr val="bg1"/>
              </a:solidFill>
            </a:endParaRPr>
          </a:p>
        </p:txBody>
      </p:sp>
      <p:sp>
        <p:nvSpPr>
          <p:cNvPr id="17" name="TextBox 16">
            <a:extLst>
              <a:ext uri="{FF2B5EF4-FFF2-40B4-BE49-F238E27FC236}">
                <a16:creationId xmlns:a16="http://schemas.microsoft.com/office/drawing/2014/main" id="{EF556216-ADEE-8C5D-3388-62F20301A0E5}"/>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chemeClr val="bg1"/>
                </a:solidFill>
                <a:latin typeface="FS Elliot Pro"/>
              </a:rPr>
              <a:t>For financial professional and plan sponsor use only. </a:t>
            </a:r>
            <a:endParaRPr lang="en-US" sz="800" dirty="0">
              <a:solidFill>
                <a:schemeClr val="bg1"/>
              </a:solidFill>
              <a:latin typeface="FS Elliot Pro" panose="02000503040000020004" pitchFamily="50" charset="0"/>
            </a:endParaRPr>
          </a:p>
        </p:txBody>
      </p:sp>
      <p:cxnSp>
        <p:nvCxnSpPr>
          <p:cNvPr id="13" name="Straight Connector 12">
            <a:extLst>
              <a:ext uri="{FF2B5EF4-FFF2-40B4-BE49-F238E27FC236}">
                <a16:creationId xmlns:a16="http://schemas.microsoft.com/office/drawing/2014/main" id="{9C27CAEB-B8EE-7849-E3C2-B7FD73FC62B6}"/>
              </a:ext>
            </a:extLst>
          </p:cNvPr>
          <p:cNvCxnSpPr/>
          <p:nvPr/>
        </p:nvCxnSpPr>
        <p:spPr>
          <a:xfrm>
            <a:off x="1005840" y="2614606"/>
            <a:ext cx="457200" cy="0"/>
          </a:xfrm>
          <a:prstGeom prst="line">
            <a:avLst/>
          </a:prstGeom>
          <a:ln w="19050">
            <a:solidFill>
              <a:srgbClr val="55FF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14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D793D-03CF-D048-C2F4-C86ADC7AD19E}"/>
              </a:ext>
            </a:extLst>
          </p:cNvPr>
          <p:cNvSpPr/>
          <p:nvPr/>
        </p:nvSpPr>
        <p:spPr>
          <a:xfrm>
            <a:off x="0" y="3083766"/>
            <a:ext cx="12192000" cy="3774233"/>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3C91B15-D5F5-C078-803C-22BC09B88363}"/>
              </a:ext>
            </a:extLst>
          </p:cNvPr>
          <p:cNvSpPr txBox="1"/>
          <p:nvPr/>
        </p:nvSpPr>
        <p:spPr>
          <a:xfrm>
            <a:off x="914400" y="731520"/>
            <a:ext cx="8712642" cy="646331"/>
          </a:xfrm>
          <a:prstGeom prst="rect">
            <a:avLst/>
          </a:prstGeom>
          <a:noFill/>
        </p:spPr>
        <p:txBody>
          <a:bodyPr wrap="none" rtlCol="0">
            <a:spAutoFit/>
          </a:bodyPr>
          <a:lstStyle/>
          <a:p>
            <a:r>
              <a:rPr lang="en-US" sz="3600" dirty="0">
                <a:solidFill>
                  <a:srgbClr val="004C97"/>
                </a:solidFill>
                <a:effectLst/>
                <a:latin typeface="FS Elliot Pro Light" panose="02000503040000020004" pitchFamily="2" charset="0"/>
              </a:rPr>
              <a:t>Principal</a:t>
            </a:r>
            <a:r>
              <a:rPr lang="en-US" baseline="100000" dirty="0">
                <a:solidFill>
                  <a:srgbClr val="004C97"/>
                </a:solidFill>
                <a:effectLst/>
                <a:latin typeface="FS Elliot Pro Light" panose="02000503040000020004" pitchFamily="2" charset="0"/>
              </a:rPr>
              <a:t>®</a:t>
            </a:r>
            <a:r>
              <a:rPr lang="en-US" sz="3600" dirty="0">
                <a:solidFill>
                  <a:srgbClr val="004C97"/>
                </a:solidFill>
                <a:effectLst/>
                <a:latin typeface="FS Elliot Pro Light" panose="02000503040000020004" pitchFamily="2" charset="0"/>
              </a:rPr>
              <a:t> EASE provides flexible options</a:t>
            </a:r>
          </a:p>
        </p:txBody>
      </p:sp>
      <p:sp>
        <p:nvSpPr>
          <p:cNvPr id="6" name="TextBox 5">
            <a:extLst>
              <a:ext uri="{FF2B5EF4-FFF2-40B4-BE49-F238E27FC236}">
                <a16:creationId xmlns:a16="http://schemas.microsoft.com/office/drawing/2014/main" id="{51F6C0FE-0108-9A60-A7A5-397E53BFB2CB}"/>
              </a:ext>
            </a:extLst>
          </p:cNvPr>
          <p:cNvSpPr txBox="1"/>
          <p:nvPr/>
        </p:nvSpPr>
        <p:spPr>
          <a:xfrm>
            <a:off x="910734" y="1463040"/>
            <a:ext cx="10761862" cy="400110"/>
          </a:xfrm>
          <a:prstGeom prst="rect">
            <a:avLst/>
          </a:prstGeom>
          <a:noFill/>
        </p:spPr>
        <p:txBody>
          <a:bodyPr wrap="square" rtlCol="0" anchor="t" anchorCtr="0">
            <a:spAutoFit/>
          </a:bodyPr>
          <a:lstStyle/>
          <a:p>
            <a:r>
              <a:rPr lang="en-US" sz="2000" b="1" dirty="0">
                <a:solidFill>
                  <a:srgbClr val="0091DA"/>
                </a:solidFill>
                <a:effectLst/>
                <a:latin typeface="FS Elliot Pro" panose="02000503040000020004" pitchFamily="2" charset="0"/>
              </a:rPr>
              <a:t>Working closely with the guidance of your trusted financial professional:</a:t>
            </a:r>
          </a:p>
        </p:txBody>
      </p:sp>
      <p:sp>
        <p:nvSpPr>
          <p:cNvPr id="7" name="TextBox 6">
            <a:extLst>
              <a:ext uri="{FF2B5EF4-FFF2-40B4-BE49-F238E27FC236}">
                <a16:creationId xmlns:a16="http://schemas.microsoft.com/office/drawing/2014/main" id="{0B0A1ABF-26C3-2DA9-056B-AE17B8E47EB5}"/>
              </a:ext>
            </a:extLst>
          </p:cNvPr>
          <p:cNvSpPr txBox="1"/>
          <p:nvPr/>
        </p:nvSpPr>
        <p:spPr>
          <a:xfrm>
            <a:off x="910734" y="2222042"/>
            <a:ext cx="3026784" cy="646331"/>
          </a:xfrm>
          <a:prstGeom prst="rect">
            <a:avLst/>
          </a:prstGeom>
          <a:noFill/>
        </p:spPr>
        <p:txBody>
          <a:bodyPr wrap="square" rtlCol="0" anchor="b" anchorCtr="0">
            <a:spAutoFit/>
          </a:bodyPr>
          <a:lstStyle/>
          <a:p>
            <a:r>
              <a:rPr lang="en-US" b="1" dirty="0">
                <a:solidFill>
                  <a:srgbClr val="0091DA"/>
                </a:solidFill>
                <a:effectLst/>
                <a:latin typeface="FS Elliot Pro" panose="02000503040000020004" pitchFamily="2" charset="0"/>
              </a:rPr>
              <a:t>Choose</a:t>
            </a:r>
            <a:r>
              <a:rPr lang="en-US" dirty="0">
                <a:solidFill>
                  <a:srgbClr val="152B48"/>
                </a:solidFill>
                <a:effectLst/>
                <a:latin typeface="FS Elliot Pro" panose="02000503040000020004" pitchFamily="2" charset="0"/>
              </a:rPr>
              <a:t> a QDIA eligible transition option</a:t>
            </a:r>
          </a:p>
        </p:txBody>
      </p:sp>
      <p:sp>
        <p:nvSpPr>
          <p:cNvPr id="8" name="TextBox 7">
            <a:extLst>
              <a:ext uri="{FF2B5EF4-FFF2-40B4-BE49-F238E27FC236}">
                <a16:creationId xmlns:a16="http://schemas.microsoft.com/office/drawing/2014/main" id="{97C0F909-6ADC-6268-1DBE-5124CFCFE611}"/>
              </a:ext>
            </a:extLst>
          </p:cNvPr>
          <p:cNvSpPr txBox="1"/>
          <p:nvPr/>
        </p:nvSpPr>
        <p:spPr>
          <a:xfrm>
            <a:off x="4577106" y="2222042"/>
            <a:ext cx="2406300" cy="646331"/>
          </a:xfrm>
          <a:prstGeom prst="rect">
            <a:avLst/>
          </a:prstGeom>
          <a:noFill/>
        </p:spPr>
        <p:txBody>
          <a:bodyPr wrap="square" rtlCol="0" anchor="b" anchorCtr="0">
            <a:spAutoFit/>
          </a:bodyPr>
          <a:lstStyle/>
          <a:p>
            <a:r>
              <a:rPr lang="en-US" b="1" dirty="0">
                <a:solidFill>
                  <a:srgbClr val="0091DA"/>
                </a:solidFill>
                <a:effectLst/>
                <a:latin typeface="FS Elliot Pro" panose="02000503040000020004" pitchFamily="2" charset="0"/>
              </a:rPr>
              <a:t>Add</a:t>
            </a:r>
            <a:r>
              <a:rPr lang="en-US" b="1" dirty="0">
                <a:solidFill>
                  <a:srgbClr val="152B48"/>
                </a:solidFill>
                <a:effectLst/>
                <a:latin typeface="FS Elliot Pro" panose="02000503040000020004" pitchFamily="2" charset="0"/>
              </a:rPr>
              <a:t> </a:t>
            </a:r>
            <a:r>
              <a:rPr lang="en-US" dirty="0">
                <a:solidFill>
                  <a:srgbClr val="152B48"/>
                </a:solidFill>
                <a:effectLst/>
                <a:latin typeface="FS Elliot Pro" panose="02000503040000020004" pitchFamily="2" charset="0"/>
              </a:rPr>
              <a:t>innovative options</a:t>
            </a:r>
          </a:p>
        </p:txBody>
      </p:sp>
      <p:sp>
        <p:nvSpPr>
          <p:cNvPr id="9" name="TextBox 8">
            <a:extLst>
              <a:ext uri="{FF2B5EF4-FFF2-40B4-BE49-F238E27FC236}">
                <a16:creationId xmlns:a16="http://schemas.microsoft.com/office/drawing/2014/main" id="{9FAEEBBA-9DD9-E59E-8251-EE434C85179E}"/>
              </a:ext>
            </a:extLst>
          </p:cNvPr>
          <p:cNvSpPr txBox="1"/>
          <p:nvPr/>
        </p:nvSpPr>
        <p:spPr>
          <a:xfrm>
            <a:off x="8384554" y="2222042"/>
            <a:ext cx="2233683" cy="646331"/>
          </a:xfrm>
          <a:prstGeom prst="rect">
            <a:avLst/>
          </a:prstGeom>
          <a:noFill/>
        </p:spPr>
        <p:txBody>
          <a:bodyPr wrap="square" rtlCol="0" anchor="b" anchorCtr="0">
            <a:spAutoFit/>
          </a:bodyPr>
          <a:lstStyle/>
          <a:p>
            <a:r>
              <a:rPr lang="en-US" b="1" dirty="0">
                <a:solidFill>
                  <a:srgbClr val="0091DA"/>
                </a:solidFill>
                <a:effectLst/>
                <a:latin typeface="FS Elliot Pro" panose="02000503040000020004" pitchFamily="2" charset="0"/>
              </a:rPr>
              <a:t>Select</a:t>
            </a:r>
            <a:r>
              <a:rPr lang="en-US" b="1" dirty="0">
                <a:solidFill>
                  <a:srgbClr val="152B48"/>
                </a:solidFill>
                <a:effectLst/>
                <a:latin typeface="FS Elliot Pro" panose="02000503040000020004" pitchFamily="2" charset="0"/>
              </a:rPr>
              <a:t> </a:t>
            </a:r>
            <a:r>
              <a:rPr lang="en-US" dirty="0">
                <a:solidFill>
                  <a:srgbClr val="152B48"/>
                </a:solidFill>
                <a:effectLst/>
                <a:latin typeface="FS Elliot Pro" panose="02000503040000020004" pitchFamily="2" charset="0"/>
              </a:rPr>
              <a:t>key plan design features:</a:t>
            </a:r>
          </a:p>
        </p:txBody>
      </p:sp>
      <p:sp>
        <p:nvSpPr>
          <p:cNvPr id="12" name="TextBox 11">
            <a:extLst>
              <a:ext uri="{FF2B5EF4-FFF2-40B4-BE49-F238E27FC236}">
                <a16:creationId xmlns:a16="http://schemas.microsoft.com/office/drawing/2014/main" id="{360E77FB-CBAF-1A3B-057C-C5F143688651}"/>
              </a:ext>
            </a:extLst>
          </p:cNvPr>
          <p:cNvSpPr txBox="1"/>
          <p:nvPr/>
        </p:nvSpPr>
        <p:spPr>
          <a:xfrm>
            <a:off x="910734" y="3397883"/>
            <a:ext cx="3306703" cy="1154162"/>
          </a:xfrm>
          <a:prstGeom prst="rect">
            <a:avLst/>
          </a:prstGeom>
          <a:noFill/>
        </p:spPr>
        <p:txBody>
          <a:bodyPr wrap="square">
            <a:spAutoFit/>
          </a:bodyPr>
          <a:lstStyle/>
          <a:p>
            <a:pPr marL="119063" indent="-119063">
              <a:spcAft>
                <a:spcPts val="600"/>
              </a:spcAft>
              <a:buFont typeface="Arial" panose="020B0604020202020204" pitchFamily="34" charset="0"/>
              <a:buChar char="•"/>
            </a:pPr>
            <a:r>
              <a:rPr lang="en-US" sz="1600" dirty="0" err="1">
                <a:solidFill>
                  <a:schemeClr val="bg1"/>
                </a:solidFill>
                <a:effectLst/>
                <a:latin typeface="FS Elliot Pro" panose="02000503040000020004" pitchFamily="2" charset="0"/>
              </a:rPr>
              <a:t>RetireView</a:t>
            </a:r>
            <a:r>
              <a:rPr lang="en-US" sz="1600" baseline="30000" dirty="0">
                <a:solidFill>
                  <a:schemeClr val="bg1"/>
                </a:solidFill>
                <a:effectLst/>
                <a:latin typeface="FS Elliot Pro" panose="02000503040000020004" pitchFamily="2" charset="0"/>
              </a:rPr>
              <a:t>®</a:t>
            </a:r>
            <a:endParaRPr lang="en-US" sz="1600" dirty="0">
              <a:solidFill>
                <a:schemeClr val="bg1"/>
              </a:solidFill>
              <a:effectLst/>
              <a:latin typeface="FS Elliot Pro" panose="02000503040000020004" pitchFamily="2" charset="0"/>
            </a:endParaRPr>
          </a:p>
          <a:p>
            <a:pPr marL="119063" indent="-119063">
              <a:spcAft>
                <a:spcPts val="600"/>
              </a:spcAft>
              <a:buFont typeface="Arial" panose="020B0604020202020204" pitchFamily="34" charset="0"/>
              <a:buChar char="•"/>
            </a:pPr>
            <a:r>
              <a:rPr lang="en-US" sz="1600" dirty="0">
                <a:solidFill>
                  <a:schemeClr val="bg1"/>
                </a:solidFill>
                <a:effectLst/>
                <a:latin typeface="FS Elliot Pro" panose="02000503040000020004" pitchFamily="2" charset="0"/>
              </a:rPr>
              <a:t>Principal target date series – with active/passive multi-management</a:t>
            </a:r>
          </a:p>
        </p:txBody>
      </p:sp>
      <p:sp>
        <p:nvSpPr>
          <p:cNvPr id="13" name="TextBox 12">
            <a:extLst>
              <a:ext uri="{FF2B5EF4-FFF2-40B4-BE49-F238E27FC236}">
                <a16:creationId xmlns:a16="http://schemas.microsoft.com/office/drawing/2014/main" id="{C21251E4-0917-198D-6FC8-6B491B6EDB07}"/>
              </a:ext>
            </a:extLst>
          </p:cNvPr>
          <p:cNvSpPr txBox="1"/>
          <p:nvPr/>
        </p:nvSpPr>
        <p:spPr>
          <a:xfrm>
            <a:off x="4577105" y="3397883"/>
            <a:ext cx="3120090" cy="1651844"/>
          </a:xfrm>
          <a:prstGeom prst="rect">
            <a:avLst/>
          </a:prstGeom>
          <a:noFill/>
        </p:spPr>
        <p:txBody>
          <a:bodyPr wrap="square">
            <a:spAutoFit/>
          </a:bodyPr>
          <a:lstStyle/>
          <a:p>
            <a:pPr marL="119063" indent="-119063">
              <a:spcAft>
                <a:spcPts val="600"/>
              </a:spcAft>
              <a:buFont typeface="Arial" panose="020B0604020202020204" pitchFamily="34" charset="0"/>
              <a:buChar char="•"/>
            </a:pPr>
            <a:r>
              <a:rPr lang="en-US" sz="1600" dirty="0">
                <a:solidFill>
                  <a:schemeClr val="bg1"/>
                </a:solidFill>
                <a:effectLst/>
                <a:latin typeface="FS Elliot Pro" panose="02000503040000020004" pitchFamily="2" charset="0"/>
              </a:rPr>
              <a:t>Principal Pension </a:t>
            </a:r>
            <a:r>
              <a:rPr lang="en-US" sz="1600" dirty="0" err="1">
                <a:solidFill>
                  <a:schemeClr val="bg1"/>
                </a:solidFill>
                <a:effectLst/>
                <a:latin typeface="FS Elliot Pro" panose="02000503040000020004" pitchFamily="2" charset="0"/>
              </a:rPr>
              <a:t>Builder</a:t>
            </a:r>
            <a:r>
              <a:rPr lang="en-US" sz="1600" baseline="30000" dirty="0" err="1">
                <a:solidFill>
                  <a:schemeClr val="bg1"/>
                </a:solidFill>
                <a:effectLst/>
                <a:latin typeface="FS Elliot Pro" panose="02000503040000020004" pitchFamily="2" charset="0"/>
              </a:rPr>
              <a:t>SM</a:t>
            </a:r>
            <a:r>
              <a:rPr lang="en-US" sz="1600" dirty="0">
                <a:solidFill>
                  <a:schemeClr val="bg1"/>
                </a:solidFill>
                <a:effectLst/>
                <a:latin typeface="FS Elliot Pro" panose="02000503040000020004" pitchFamily="2" charset="0"/>
              </a:rPr>
              <a:t> – an in-plan guaranteed income option </a:t>
            </a:r>
          </a:p>
          <a:p>
            <a:pPr marL="119063" indent="-119063">
              <a:spcAft>
                <a:spcPts val="600"/>
              </a:spcAft>
              <a:buFont typeface="Arial" panose="020B0604020202020204" pitchFamily="34" charset="0"/>
              <a:buChar char="•"/>
            </a:pPr>
            <a:r>
              <a:rPr lang="en-US" sz="1600" dirty="0">
                <a:solidFill>
                  <a:schemeClr val="bg1"/>
                </a:solidFill>
                <a:effectLst/>
                <a:latin typeface="FS Elliot Pro" panose="02000503040000020004" pitchFamily="2" charset="0"/>
              </a:rPr>
              <a:t>Health Saving Account integration with Health Equity, HSA Bank or Optum* </a:t>
            </a:r>
          </a:p>
        </p:txBody>
      </p:sp>
      <p:sp>
        <p:nvSpPr>
          <p:cNvPr id="14" name="TextBox 13">
            <a:extLst>
              <a:ext uri="{FF2B5EF4-FFF2-40B4-BE49-F238E27FC236}">
                <a16:creationId xmlns:a16="http://schemas.microsoft.com/office/drawing/2014/main" id="{B1876BA5-4387-1354-9EFA-8DF881F8955D}"/>
              </a:ext>
            </a:extLst>
          </p:cNvPr>
          <p:cNvSpPr txBox="1"/>
          <p:nvPr/>
        </p:nvSpPr>
        <p:spPr>
          <a:xfrm>
            <a:off x="8384553" y="3397883"/>
            <a:ext cx="3120089" cy="1308050"/>
          </a:xfrm>
          <a:prstGeom prst="rect">
            <a:avLst/>
          </a:prstGeom>
          <a:noFill/>
        </p:spPr>
        <p:txBody>
          <a:bodyPr wrap="square">
            <a:spAutoFit/>
          </a:bodyPr>
          <a:lstStyle/>
          <a:p>
            <a:pPr marL="119063" indent="-119063">
              <a:spcAft>
                <a:spcPts val="600"/>
              </a:spcAft>
              <a:buFont typeface="Arial" panose="020B0604020202020204" pitchFamily="34" charset="0"/>
              <a:buChar char="•"/>
            </a:pPr>
            <a:r>
              <a:rPr lang="en-US" sz="1600" dirty="0">
                <a:solidFill>
                  <a:schemeClr val="bg1"/>
                </a:solidFill>
                <a:effectLst/>
                <a:latin typeface="FS Elliot Pro" panose="02000503040000020004" pitchFamily="2" charset="0"/>
              </a:rPr>
              <a:t>Safe harbor or not</a:t>
            </a:r>
          </a:p>
          <a:p>
            <a:pPr marL="119063" indent="-119063">
              <a:spcAft>
                <a:spcPts val="600"/>
              </a:spcAft>
              <a:buFont typeface="Arial" panose="020B0604020202020204" pitchFamily="34" charset="0"/>
              <a:buChar char="•"/>
            </a:pPr>
            <a:r>
              <a:rPr lang="en-US" sz="1600" dirty="0">
                <a:solidFill>
                  <a:schemeClr val="bg1"/>
                </a:solidFill>
                <a:effectLst/>
                <a:latin typeface="FS Elliot Pro" panose="02000503040000020004" pitchFamily="2" charset="0"/>
              </a:rPr>
              <a:t>Eligibility and entry</a:t>
            </a:r>
          </a:p>
          <a:p>
            <a:pPr marL="119063" indent="-119063">
              <a:spcAft>
                <a:spcPts val="600"/>
              </a:spcAft>
              <a:buFont typeface="Arial" panose="020B0604020202020204" pitchFamily="34" charset="0"/>
              <a:buChar char="•"/>
            </a:pPr>
            <a:r>
              <a:rPr lang="en-US" sz="1600" dirty="0">
                <a:solidFill>
                  <a:schemeClr val="bg1"/>
                </a:solidFill>
                <a:effectLst/>
                <a:latin typeface="FS Elliot Pro" panose="02000503040000020004" pitchFamily="2" charset="0"/>
              </a:rPr>
              <a:t>Automated plan features</a:t>
            </a:r>
          </a:p>
          <a:p>
            <a:pPr marL="119063" indent="-119063">
              <a:spcAft>
                <a:spcPts val="600"/>
              </a:spcAft>
              <a:buFont typeface="Arial" panose="020B0604020202020204" pitchFamily="34" charset="0"/>
              <a:buChar char="•"/>
            </a:pPr>
            <a:r>
              <a:rPr lang="en-US" sz="1600" dirty="0">
                <a:solidFill>
                  <a:schemeClr val="bg1"/>
                </a:solidFill>
                <a:effectLst/>
                <a:latin typeface="FS Elliot Pro" panose="02000503040000020004" pitchFamily="2" charset="0"/>
              </a:rPr>
              <a:t>Contributions and vesting</a:t>
            </a:r>
          </a:p>
        </p:txBody>
      </p:sp>
      <p:cxnSp>
        <p:nvCxnSpPr>
          <p:cNvPr id="16" name="Straight Connector 15">
            <a:extLst>
              <a:ext uri="{FF2B5EF4-FFF2-40B4-BE49-F238E27FC236}">
                <a16:creationId xmlns:a16="http://schemas.microsoft.com/office/drawing/2014/main" id="{796E475A-02F8-E085-E33C-4AA7732F328B}"/>
              </a:ext>
            </a:extLst>
          </p:cNvPr>
          <p:cNvCxnSpPr/>
          <p:nvPr/>
        </p:nvCxnSpPr>
        <p:spPr>
          <a:xfrm>
            <a:off x="8024327" y="3397883"/>
            <a:ext cx="0" cy="1845921"/>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D5B376-201D-5DF6-DA6B-2F1C744999A6}"/>
              </a:ext>
            </a:extLst>
          </p:cNvPr>
          <p:cNvCxnSpPr/>
          <p:nvPr/>
        </p:nvCxnSpPr>
        <p:spPr>
          <a:xfrm>
            <a:off x="4170784" y="3397883"/>
            <a:ext cx="0" cy="1845921"/>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0DFF6CA-13F9-C5F0-0EFD-943EB71E18B9}"/>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chemeClr val="bg1"/>
                </a:solidFill>
                <a:latin typeface="FS Elliot Pro"/>
              </a:rPr>
              <a:t>For financial professional and plan sponsor use only. </a:t>
            </a:r>
            <a:endParaRPr lang="en-US" sz="800" dirty="0">
              <a:solidFill>
                <a:schemeClr val="bg1"/>
              </a:solidFill>
              <a:latin typeface="FS Elliot Pro" panose="02000503040000020004" pitchFamily="50" charset="0"/>
            </a:endParaRPr>
          </a:p>
        </p:txBody>
      </p:sp>
      <p:sp>
        <p:nvSpPr>
          <p:cNvPr id="20" name="TextBox 19">
            <a:extLst>
              <a:ext uri="{FF2B5EF4-FFF2-40B4-BE49-F238E27FC236}">
                <a16:creationId xmlns:a16="http://schemas.microsoft.com/office/drawing/2014/main" id="{E598B6EA-A119-791D-547F-2501739744E7}"/>
              </a:ext>
            </a:extLst>
          </p:cNvPr>
          <p:cNvSpPr txBox="1"/>
          <p:nvPr/>
        </p:nvSpPr>
        <p:spPr>
          <a:xfrm>
            <a:off x="104385" y="6203737"/>
            <a:ext cx="6663361" cy="338554"/>
          </a:xfrm>
          <a:prstGeom prst="rect">
            <a:avLst/>
          </a:prstGeom>
          <a:noFill/>
        </p:spPr>
        <p:txBody>
          <a:bodyPr wrap="square" anchor="b" anchorCtr="0">
            <a:spAutoFit/>
          </a:bodyPr>
          <a:lstStyle/>
          <a:p>
            <a:pPr>
              <a:spcAft>
                <a:spcPts val="600"/>
              </a:spcAft>
            </a:pPr>
            <a:r>
              <a:rPr lang="en-US" sz="800" dirty="0">
                <a:solidFill>
                  <a:schemeClr val="bg1"/>
                </a:solidFill>
                <a:latin typeface="FS Elliot Pro" panose="02000503040000020004" pitchFamily="50" charset="0"/>
              </a:rPr>
              <a:t>*Health Equity, HSA Bank and Optum are not an affiliate of any company of the Principal Financial Group. </a:t>
            </a:r>
            <a:br>
              <a:rPr lang="en-US" sz="800" dirty="0">
                <a:solidFill>
                  <a:schemeClr val="bg1"/>
                </a:solidFill>
                <a:latin typeface="FS Elliot Pro" panose="02000503040000020004" pitchFamily="50" charset="0"/>
              </a:rPr>
            </a:br>
            <a:r>
              <a:rPr lang="en-US" sz="800" dirty="0">
                <a:solidFill>
                  <a:schemeClr val="bg1"/>
                </a:solidFill>
                <a:latin typeface="FS Elliot Pro" panose="02000503040000020004" pitchFamily="50" charset="0"/>
              </a:rPr>
              <a:t>Principal does not make available products related to Health Savings Accounts.</a:t>
            </a:r>
          </a:p>
        </p:txBody>
      </p:sp>
      <p:sp>
        <p:nvSpPr>
          <p:cNvPr id="2" name="TextBox 1">
            <a:extLst>
              <a:ext uri="{FF2B5EF4-FFF2-40B4-BE49-F238E27FC236}">
                <a16:creationId xmlns:a16="http://schemas.microsoft.com/office/drawing/2014/main" id="{F2A90814-5C21-FEE0-764B-753A6D36B900}"/>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chemeClr val="bg1"/>
                </a:solidFill>
                <a:latin typeface="FS Elliot Pro" panose="02000503040000020004" pitchFamily="50" charset="0"/>
              </a:rPr>
              <a:t>PQ12765F-02 | 2924614-052023 | 05/2023 </a:t>
            </a:r>
            <a:endParaRPr lang="en-US" sz="800" dirty="0">
              <a:solidFill>
                <a:schemeClr val="bg1"/>
              </a:solidFill>
            </a:endParaRPr>
          </a:p>
        </p:txBody>
      </p:sp>
      <p:sp>
        <p:nvSpPr>
          <p:cNvPr id="3" name="TextBox 7">
            <a:extLst>
              <a:ext uri="{FF2B5EF4-FFF2-40B4-BE49-F238E27FC236}">
                <a16:creationId xmlns:a16="http://schemas.microsoft.com/office/drawing/2014/main" id="{8B2210C4-9DE1-2ECE-BC1E-BEEE3F170766}"/>
              </a:ext>
            </a:extLst>
          </p:cNvPr>
          <p:cNvSpPr txBox="1"/>
          <p:nvPr/>
        </p:nvSpPr>
        <p:spPr>
          <a:xfrm>
            <a:off x="6096000" y="8610"/>
            <a:ext cx="6096000"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b="1" cap="all" dirty="0">
                <a:solidFill>
                  <a:srgbClr val="FF00FF"/>
                </a:solidFill>
                <a:latin typeface="FS Elliot Pro" panose="02000503040000020004" pitchFamily="50" charset="0"/>
              </a:rPr>
              <a:t>If you use Slide 10 of PQ12765F-2, you must also use slide 15 </a:t>
            </a:r>
          </a:p>
        </p:txBody>
      </p:sp>
    </p:spTree>
    <p:extLst>
      <p:ext uri="{BB962C8B-B14F-4D97-AF65-F5344CB8AC3E}">
        <p14:creationId xmlns:p14="http://schemas.microsoft.com/office/powerpoint/2010/main" val="206036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pic>
        <p:nvPicPr>
          <p:cNvPr id="5" name="Picture 4" descr="A person taking a picture of herself&#10;&#10;Description automatically generated with low confidence">
            <a:extLst>
              <a:ext uri="{FF2B5EF4-FFF2-40B4-BE49-F238E27FC236}">
                <a16:creationId xmlns:a16="http://schemas.microsoft.com/office/drawing/2014/main" id="{5CEFAAE2-333B-5337-C8EB-B8800128360E}"/>
              </a:ext>
            </a:extLst>
          </p:cNvPr>
          <p:cNvPicPr>
            <a:picLocks noChangeAspect="1"/>
          </p:cNvPicPr>
          <p:nvPr/>
        </p:nvPicPr>
        <p:blipFill rotWithShape="1">
          <a:blip r:embed="rId3"/>
          <a:srcRect l="1573" t="3349"/>
          <a:stretch/>
        </p:blipFill>
        <p:spPr>
          <a:xfrm>
            <a:off x="4791931" y="1667522"/>
            <a:ext cx="3587131" cy="2507817"/>
          </a:xfrm>
          <a:prstGeom prst="rect">
            <a:avLst/>
          </a:prstGeom>
          <a:ln>
            <a:solidFill>
              <a:schemeClr val="bg1">
                <a:lumMod val="85000"/>
              </a:schemeClr>
            </a:solidFill>
          </a:ln>
        </p:spPr>
      </p:pic>
      <p:sp>
        <p:nvSpPr>
          <p:cNvPr id="14" name="Rectangle 13">
            <a:extLst>
              <a:ext uri="{FF2B5EF4-FFF2-40B4-BE49-F238E27FC236}">
                <a16:creationId xmlns:a16="http://schemas.microsoft.com/office/drawing/2014/main" id="{CE902F44-4539-4C9A-C1B6-941E99B72B5C}"/>
              </a:ext>
            </a:extLst>
          </p:cNvPr>
          <p:cNvSpPr/>
          <p:nvPr/>
        </p:nvSpPr>
        <p:spPr>
          <a:xfrm>
            <a:off x="2390839" y="4577020"/>
            <a:ext cx="4594227" cy="850354"/>
          </a:xfrm>
          <a:prstGeom prst="rect">
            <a:avLst/>
          </a:prstGeom>
          <a:solidFill>
            <a:srgbClr val="0091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85C859-C77B-9BD6-2E87-7125341EC359}"/>
              </a:ext>
            </a:extLst>
          </p:cNvPr>
          <p:cNvSpPr txBox="1"/>
          <p:nvPr/>
        </p:nvSpPr>
        <p:spPr>
          <a:xfrm>
            <a:off x="914401" y="731520"/>
            <a:ext cx="10599576" cy="646331"/>
          </a:xfrm>
          <a:prstGeom prst="rect">
            <a:avLst/>
          </a:prstGeom>
          <a:noFill/>
        </p:spPr>
        <p:txBody>
          <a:bodyPr wrap="square" rtlCol="0">
            <a:spAutoFit/>
          </a:bodyPr>
          <a:lstStyle/>
          <a:p>
            <a:r>
              <a:rPr lang="en-US" sz="3600" dirty="0">
                <a:solidFill>
                  <a:schemeClr val="bg1"/>
                </a:solidFill>
                <a:effectLst/>
                <a:latin typeface="FS Elliot Pro Light" panose="02000503040000020004" pitchFamily="2" charset="0"/>
              </a:rPr>
              <a:t>For your 401(k) participants</a:t>
            </a:r>
          </a:p>
        </p:txBody>
      </p:sp>
      <p:sp>
        <p:nvSpPr>
          <p:cNvPr id="6" name="TextBox 5">
            <a:extLst>
              <a:ext uri="{FF2B5EF4-FFF2-40B4-BE49-F238E27FC236}">
                <a16:creationId xmlns:a16="http://schemas.microsoft.com/office/drawing/2014/main" id="{68017BF9-F974-8984-E4C1-E88A73438527}"/>
              </a:ext>
            </a:extLst>
          </p:cNvPr>
          <p:cNvSpPr txBox="1"/>
          <p:nvPr/>
        </p:nvSpPr>
        <p:spPr>
          <a:xfrm>
            <a:off x="910735" y="1883509"/>
            <a:ext cx="3477304" cy="1538883"/>
          </a:xfrm>
          <a:prstGeom prst="rect">
            <a:avLst/>
          </a:prstGeom>
          <a:noFill/>
        </p:spPr>
        <p:txBody>
          <a:bodyPr wrap="square" rtlCol="0" anchor="t" anchorCtr="0">
            <a:spAutoFit/>
          </a:bodyPr>
          <a:lstStyle/>
          <a:p>
            <a:pPr>
              <a:spcAft>
                <a:spcPts val="1200"/>
              </a:spcAft>
            </a:pPr>
            <a:r>
              <a:rPr lang="en-US" sz="2000" b="1" dirty="0">
                <a:solidFill>
                  <a:srgbClr val="55FFF5"/>
                </a:solidFill>
                <a:effectLst/>
                <a:latin typeface="FS Elliot Pro" panose="02000503040000020004" pitchFamily="2" charset="0"/>
              </a:rPr>
              <a:t>Personalized to fit goals</a:t>
            </a:r>
          </a:p>
          <a:p>
            <a:pPr>
              <a:spcAft>
                <a:spcPts val="600"/>
              </a:spcAft>
            </a:pPr>
            <a:r>
              <a:rPr lang="en-US" sz="1600" b="1" dirty="0">
                <a:solidFill>
                  <a:srgbClr val="0091DA"/>
                </a:solidFill>
                <a:effectLst/>
                <a:latin typeface="FS Elliot Pro" panose="02000503040000020004" pitchFamily="2" charset="0"/>
              </a:rPr>
              <a:t>PRINCIPAL</a:t>
            </a:r>
            <a:r>
              <a:rPr lang="en-US" sz="1600" b="1" baseline="30000" dirty="0">
                <a:solidFill>
                  <a:srgbClr val="0091DA"/>
                </a:solidFill>
                <a:effectLst/>
                <a:latin typeface="FS Elliot Pro" panose="02000503040000020004" pitchFamily="2" charset="0"/>
              </a:rPr>
              <a:t>®</a:t>
            </a:r>
            <a:r>
              <a:rPr lang="en-US" sz="1600" b="1" dirty="0">
                <a:solidFill>
                  <a:srgbClr val="0091DA"/>
                </a:solidFill>
                <a:effectLst/>
                <a:latin typeface="FS Elliot Pro" panose="02000503040000020004" pitchFamily="2" charset="0"/>
              </a:rPr>
              <a:t> REAL START DIGITAL ONBOARDING EXPERIENCE </a:t>
            </a:r>
            <a:r>
              <a:rPr lang="en-US" sz="1600" dirty="0">
                <a:solidFill>
                  <a:srgbClr val="0091DA"/>
                </a:solidFill>
                <a:effectLst/>
                <a:latin typeface="FS Elliot Pro" panose="02000503040000020004" pitchFamily="2" charset="0"/>
              </a:rPr>
              <a:t>– </a:t>
            </a:r>
            <a:r>
              <a:rPr lang="en-US" sz="1600" dirty="0">
                <a:solidFill>
                  <a:schemeClr val="bg1"/>
                </a:solidFill>
                <a:effectLst/>
                <a:latin typeface="FS Elliot Pro" panose="02000503040000020004" pitchFamily="2" charset="0"/>
              </a:rPr>
              <a:t>Gives eligible</a:t>
            </a:r>
            <a:r>
              <a:rPr lang="en-US" sz="1600" dirty="0">
                <a:solidFill>
                  <a:srgbClr val="FF0000"/>
                </a:solidFill>
                <a:effectLst/>
                <a:latin typeface="FS Elliot Pro" panose="02000503040000020004" pitchFamily="2" charset="0"/>
              </a:rPr>
              <a:t> </a:t>
            </a:r>
            <a:r>
              <a:rPr lang="en-US" sz="1600" dirty="0">
                <a:solidFill>
                  <a:schemeClr val="bg1"/>
                </a:solidFill>
                <a:effectLst/>
                <a:latin typeface="FS Elliot Pro" panose="02000503040000020004" pitchFamily="2" charset="0"/>
              </a:rPr>
              <a:t>employees plan-specific help to get started.</a:t>
            </a:r>
            <a:endParaRPr lang="en-US" sz="1600" dirty="0">
              <a:solidFill>
                <a:srgbClr val="FF0000"/>
              </a:solidFill>
              <a:effectLst/>
              <a:latin typeface="FS Elliot Pro" panose="02000503040000020004" pitchFamily="2" charset="0"/>
            </a:endParaRPr>
          </a:p>
        </p:txBody>
      </p:sp>
      <p:sp>
        <p:nvSpPr>
          <p:cNvPr id="8" name="TextBox 7">
            <a:extLst>
              <a:ext uri="{FF2B5EF4-FFF2-40B4-BE49-F238E27FC236}">
                <a16:creationId xmlns:a16="http://schemas.microsoft.com/office/drawing/2014/main" id="{08899048-4090-420C-0D49-D70F143CC9CE}"/>
              </a:ext>
            </a:extLst>
          </p:cNvPr>
          <p:cNvSpPr txBox="1"/>
          <p:nvPr/>
        </p:nvSpPr>
        <p:spPr>
          <a:xfrm>
            <a:off x="8588946" y="1883509"/>
            <a:ext cx="2550927" cy="1754326"/>
          </a:xfrm>
          <a:prstGeom prst="rect">
            <a:avLst/>
          </a:prstGeom>
          <a:noFill/>
        </p:spPr>
        <p:txBody>
          <a:bodyPr wrap="square">
            <a:spAutoFit/>
          </a:bodyPr>
          <a:lstStyle/>
          <a:p>
            <a:r>
              <a:rPr lang="en-US" b="1" dirty="0">
                <a:solidFill>
                  <a:srgbClr val="55FFF5"/>
                </a:solidFill>
                <a:effectLst/>
                <a:latin typeface="FS Elliot Pro" panose="02000503040000020004" pitchFamily="2" charset="0"/>
              </a:rPr>
              <a:t>Average deferral is</a:t>
            </a:r>
            <a:r>
              <a:rPr lang="en-US" dirty="0">
                <a:solidFill>
                  <a:srgbClr val="55FFF5"/>
                </a:solidFill>
                <a:effectLst/>
                <a:latin typeface="FS Elliot Pro" panose="02000503040000020004" pitchFamily="2" charset="0"/>
              </a:rPr>
              <a:t> more than </a:t>
            </a:r>
            <a:r>
              <a:rPr lang="en-US" b="1" dirty="0">
                <a:solidFill>
                  <a:srgbClr val="55FFF5"/>
                </a:solidFill>
                <a:effectLst/>
                <a:latin typeface="FS Elliot Pro" panose="02000503040000020004" pitchFamily="2" charset="0"/>
              </a:rPr>
              <a:t>8%</a:t>
            </a:r>
            <a:r>
              <a:rPr lang="en-US" dirty="0">
                <a:solidFill>
                  <a:srgbClr val="55FFF5"/>
                </a:solidFill>
                <a:effectLst/>
                <a:latin typeface="FS Elliot Pro" panose="02000503040000020004" pitchFamily="2" charset="0"/>
              </a:rPr>
              <a:t>, with more than 1 in 3 participants auto-escalating their way up to 10%.</a:t>
            </a:r>
            <a:r>
              <a:rPr lang="en-US" baseline="30000" dirty="0">
                <a:solidFill>
                  <a:srgbClr val="55FFF5"/>
                </a:solidFill>
                <a:effectLst/>
                <a:latin typeface="FS Elliot Pro" panose="02000503040000020004" pitchFamily="2" charset="0"/>
              </a:rPr>
              <a:t>*</a:t>
            </a:r>
            <a:endParaRPr lang="en-US" dirty="0">
              <a:solidFill>
                <a:srgbClr val="55FFF5"/>
              </a:solidFill>
              <a:effectLst/>
              <a:latin typeface="FS Elliot Pro" panose="02000503040000020004" pitchFamily="2" charset="0"/>
            </a:endParaRPr>
          </a:p>
        </p:txBody>
      </p:sp>
      <p:sp>
        <p:nvSpPr>
          <p:cNvPr id="13" name="TextBox 12">
            <a:extLst>
              <a:ext uri="{FF2B5EF4-FFF2-40B4-BE49-F238E27FC236}">
                <a16:creationId xmlns:a16="http://schemas.microsoft.com/office/drawing/2014/main" id="{D7180366-C5E9-F410-3B76-B097C43B5B42}"/>
              </a:ext>
            </a:extLst>
          </p:cNvPr>
          <p:cNvSpPr txBox="1"/>
          <p:nvPr/>
        </p:nvSpPr>
        <p:spPr>
          <a:xfrm>
            <a:off x="2707981" y="4869166"/>
            <a:ext cx="4370393" cy="369332"/>
          </a:xfrm>
          <a:prstGeom prst="rect">
            <a:avLst/>
          </a:prstGeom>
          <a:noFill/>
        </p:spPr>
        <p:txBody>
          <a:bodyPr wrap="square">
            <a:spAutoFit/>
          </a:bodyPr>
          <a:lstStyle/>
          <a:p>
            <a:r>
              <a:rPr lang="en-US" dirty="0">
                <a:solidFill>
                  <a:schemeClr val="bg1"/>
                </a:solidFill>
                <a:latin typeface="FS Elliot Pro" panose="02000503040000020004" pitchFamily="2" charset="0"/>
              </a:rPr>
              <a:t>A</a:t>
            </a:r>
            <a:r>
              <a:rPr lang="en-US" sz="1800" dirty="0">
                <a:solidFill>
                  <a:schemeClr val="bg1"/>
                </a:solidFill>
                <a:effectLst/>
                <a:latin typeface="FS Elliot Pro" panose="02000503040000020004" pitchFamily="2" charset="0"/>
              </a:rPr>
              <a:t>vailable in both English and Spanish</a:t>
            </a:r>
            <a:endParaRPr lang="en-US" dirty="0">
              <a:solidFill>
                <a:schemeClr val="bg1"/>
              </a:solidFill>
            </a:endParaRPr>
          </a:p>
        </p:txBody>
      </p:sp>
      <p:sp>
        <p:nvSpPr>
          <p:cNvPr id="15" name="Rectangle 14">
            <a:extLst>
              <a:ext uri="{FF2B5EF4-FFF2-40B4-BE49-F238E27FC236}">
                <a16:creationId xmlns:a16="http://schemas.microsoft.com/office/drawing/2014/main" id="{9CE632A1-5784-64CF-010E-1FFBCE1C69AA}"/>
              </a:ext>
            </a:extLst>
          </p:cNvPr>
          <p:cNvSpPr/>
          <p:nvPr/>
        </p:nvSpPr>
        <p:spPr>
          <a:xfrm>
            <a:off x="2437494" y="4623675"/>
            <a:ext cx="4594227" cy="850354"/>
          </a:xfrm>
          <a:prstGeom prst="rect">
            <a:avLst/>
          </a:prstGeom>
          <a:noFill/>
          <a:ln>
            <a:solidFill>
              <a:srgbClr val="55F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182319D-D875-9294-DFB9-D3D69C47CBBB}"/>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chemeClr val="bg1"/>
                </a:solidFill>
                <a:latin typeface="FS Elliot Pro"/>
              </a:rPr>
              <a:t>For financial professional and plan sponsor use only. </a:t>
            </a:r>
            <a:endParaRPr lang="en-US" sz="800" dirty="0">
              <a:solidFill>
                <a:schemeClr val="bg1"/>
              </a:solidFill>
              <a:latin typeface="FS Elliot Pro" panose="02000503040000020004" pitchFamily="50" charset="0"/>
            </a:endParaRPr>
          </a:p>
        </p:txBody>
      </p:sp>
      <p:sp>
        <p:nvSpPr>
          <p:cNvPr id="18" name="TextBox 17">
            <a:extLst>
              <a:ext uri="{FF2B5EF4-FFF2-40B4-BE49-F238E27FC236}">
                <a16:creationId xmlns:a16="http://schemas.microsoft.com/office/drawing/2014/main" id="{C3CB343F-C828-B866-F4BE-CC53DF417C8E}"/>
              </a:ext>
            </a:extLst>
          </p:cNvPr>
          <p:cNvSpPr txBox="1"/>
          <p:nvPr/>
        </p:nvSpPr>
        <p:spPr>
          <a:xfrm>
            <a:off x="104385" y="6326847"/>
            <a:ext cx="6663361" cy="215444"/>
          </a:xfrm>
          <a:prstGeom prst="rect">
            <a:avLst/>
          </a:prstGeom>
          <a:noFill/>
        </p:spPr>
        <p:txBody>
          <a:bodyPr wrap="square" anchor="b" anchorCtr="0">
            <a:spAutoFit/>
          </a:bodyPr>
          <a:lstStyle/>
          <a:p>
            <a:pPr>
              <a:spcAft>
                <a:spcPts val="300"/>
              </a:spcAft>
            </a:pPr>
            <a:r>
              <a:rPr lang="en-US" sz="800" dirty="0">
                <a:solidFill>
                  <a:schemeClr val="bg1"/>
                </a:solidFill>
                <a:latin typeface="FS Elliot Pro"/>
              </a:rPr>
              <a:t>* </a:t>
            </a:r>
            <a:r>
              <a:rPr lang="en-US" sz="800" dirty="0">
                <a:solidFill>
                  <a:schemeClr val="bg1"/>
                </a:solidFill>
                <a:effectLst/>
                <a:latin typeface="FS Elliot Pro" panose="02000503040000020004" pitchFamily="2" charset="0"/>
              </a:rPr>
              <a:t>Principal reporting as of </a:t>
            </a:r>
            <a:r>
              <a:rPr lang="en-US" sz="800" dirty="0">
                <a:solidFill>
                  <a:schemeClr val="bg1"/>
                </a:solidFill>
                <a:latin typeface="FS Elliot Pro" panose="02000503040000020004" pitchFamily="2" charset="0"/>
              </a:rPr>
              <a:t>Dec. </a:t>
            </a:r>
            <a:r>
              <a:rPr lang="en-US" sz="800" dirty="0">
                <a:solidFill>
                  <a:schemeClr val="bg1"/>
                </a:solidFill>
                <a:effectLst/>
                <a:latin typeface="FS Elliot Pro" panose="02000503040000020004" pitchFamily="2" charset="0"/>
              </a:rPr>
              <a:t>31, 2022.</a:t>
            </a:r>
          </a:p>
        </p:txBody>
      </p:sp>
      <p:sp>
        <p:nvSpPr>
          <p:cNvPr id="2" name="TextBox 1">
            <a:extLst>
              <a:ext uri="{FF2B5EF4-FFF2-40B4-BE49-F238E27FC236}">
                <a16:creationId xmlns:a16="http://schemas.microsoft.com/office/drawing/2014/main" id="{9C2A2E36-4190-7A6A-2149-F48AB865BF1F}"/>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chemeClr val="bg1"/>
                </a:solidFill>
                <a:latin typeface="FS Elliot Pro" panose="02000503040000020004" pitchFamily="50" charset="0"/>
              </a:rPr>
              <a:t>PQ12765F-02 | 2924614-052023 | 05/2023 </a:t>
            </a:r>
            <a:endParaRPr lang="en-US" sz="800" dirty="0">
              <a:solidFill>
                <a:schemeClr val="bg1"/>
              </a:solidFill>
            </a:endParaRPr>
          </a:p>
        </p:txBody>
      </p:sp>
      <p:pic>
        <p:nvPicPr>
          <p:cNvPr id="12" name="Picture 11" descr="A screenshot of a website&#10;&#10;Description automatically generated with low confidence">
            <a:extLst>
              <a:ext uri="{FF2B5EF4-FFF2-40B4-BE49-F238E27FC236}">
                <a16:creationId xmlns:a16="http://schemas.microsoft.com/office/drawing/2014/main" id="{60975936-B976-EF2D-A045-5AF6C17D7AA7}"/>
              </a:ext>
            </a:extLst>
          </p:cNvPr>
          <p:cNvPicPr>
            <a:picLocks noChangeAspect="1"/>
          </p:cNvPicPr>
          <p:nvPr/>
        </p:nvPicPr>
        <p:blipFill rotWithShape="1">
          <a:blip r:embed="rId4"/>
          <a:srcRect l="17643" t="1575" b="56835"/>
          <a:stretch/>
        </p:blipFill>
        <p:spPr>
          <a:xfrm>
            <a:off x="7555323" y="3651889"/>
            <a:ext cx="3584550" cy="2518910"/>
          </a:xfrm>
          <a:prstGeom prst="rect">
            <a:avLst/>
          </a:prstGeom>
          <a:ln>
            <a:solidFill>
              <a:schemeClr val="bg1">
                <a:lumMod val="85000"/>
              </a:schemeClr>
            </a:solidFill>
          </a:ln>
        </p:spPr>
      </p:pic>
      <p:sp>
        <p:nvSpPr>
          <p:cNvPr id="3" name="TextBox 2">
            <a:extLst>
              <a:ext uri="{FF2B5EF4-FFF2-40B4-BE49-F238E27FC236}">
                <a16:creationId xmlns:a16="http://schemas.microsoft.com/office/drawing/2014/main" id="{AF9C68F0-9690-B6C0-9A27-032CC25B64A3}"/>
              </a:ext>
            </a:extLst>
          </p:cNvPr>
          <p:cNvSpPr txBox="1"/>
          <p:nvPr/>
        </p:nvSpPr>
        <p:spPr>
          <a:xfrm>
            <a:off x="910735" y="418752"/>
            <a:ext cx="3233057" cy="276999"/>
          </a:xfrm>
          <a:prstGeom prst="rect">
            <a:avLst/>
          </a:prstGeom>
          <a:noFill/>
        </p:spPr>
        <p:txBody>
          <a:bodyPr wrap="square" rtlCol="0">
            <a:spAutoFit/>
          </a:bodyPr>
          <a:lstStyle/>
          <a:p>
            <a:r>
              <a:rPr lang="en-US" sz="1200" b="1" dirty="0">
                <a:solidFill>
                  <a:srgbClr val="55FFF5"/>
                </a:solidFill>
                <a:latin typeface="FS Elliot Pro" panose="02000503040000020004" pitchFamily="50" charset="0"/>
              </a:rPr>
              <a:t>Principal EASE</a:t>
            </a:r>
            <a:r>
              <a:rPr lang="en-US" sz="1200" b="1" baseline="30000" dirty="0">
                <a:solidFill>
                  <a:srgbClr val="55FFF5"/>
                </a:solidFill>
                <a:latin typeface="FS Elliot Pro" panose="02000503040000020004" pitchFamily="50" charset="0"/>
              </a:rPr>
              <a:t>®</a:t>
            </a:r>
            <a:r>
              <a:rPr lang="en-US" sz="1200" b="1" dirty="0">
                <a:solidFill>
                  <a:srgbClr val="55FFF5"/>
                </a:solidFill>
                <a:latin typeface="FS Elliot Pro" panose="02000503040000020004" pitchFamily="50" charset="0"/>
              </a:rPr>
              <a:t> </a:t>
            </a:r>
          </a:p>
        </p:txBody>
      </p:sp>
      <p:sp>
        <p:nvSpPr>
          <p:cNvPr id="7" name="TextBox 7">
            <a:extLst>
              <a:ext uri="{FF2B5EF4-FFF2-40B4-BE49-F238E27FC236}">
                <a16:creationId xmlns:a16="http://schemas.microsoft.com/office/drawing/2014/main" id="{7933BBDB-3E99-9906-CE67-9E61FD2CDD83}"/>
              </a:ext>
            </a:extLst>
          </p:cNvPr>
          <p:cNvSpPr txBox="1"/>
          <p:nvPr/>
        </p:nvSpPr>
        <p:spPr>
          <a:xfrm>
            <a:off x="7443216" y="8610"/>
            <a:ext cx="4748784"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b="1" cap="all" dirty="0">
                <a:solidFill>
                  <a:srgbClr val="FF00FF"/>
                </a:solidFill>
                <a:latin typeface="FS Elliot Pro" panose="02000503040000020004" pitchFamily="50" charset="0"/>
              </a:rPr>
              <a:t>Slides 11-13 of PQ12765F-2 must remain together</a:t>
            </a:r>
          </a:p>
        </p:txBody>
      </p:sp>
    </p:spTree>
    <p:extLst>
      <p:ext uri="{BB962C8B-B14F-4D97-AF65-F5344CB8AC3E}">
        <p14:creationId xmlns:p14="http://schemas.microsoft.com/office/powerpoint/2010/main" val="306752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pic>
        <p:nvPicPr>
          <p:cNvPr id="10" name="Picture 9" descr="A screenshot of a computer&#10;&#10;Description automatically generated with medium confidence">
            <a:extLst>
              <a:ext uri="{FF2B5EF4-FFF2-40B4-BE49-F238E27FC236}">
                <a16:creationId xmlns:a16="http://schemas.microsoft.com/office/drawing/2014/main" id="{A95BFB4B-254C-C381-ECEF-BB5C21C21348}"/>
              </a:ext>
            </a:extLst>
          </p:cNvPr>
          <p:cNvPicPr>
            <a:picLocks noChangeAspect="1"/>
          </p:cNvPicPr>
          <p:nvPr/>
        </p:nvPicPr>
        <p:blipFill>
          <a:blip r:embed="rId3"/>
          <a:stretch>
            <a:fillRect/>
          </a:stretch>
        </p:blipFill>
        <p:spPr>
          <a:xfrm>
            <a:off x="4734608" y="1667522"/>
            <a:ext cx="3507768" cy="2473506"/>
          </a:xfrm>
          <a:prstGeom prst="rect">
            <a:avLst/>
          </a:prstGeom>
          <a:ln>
            <a:solidFill>
              <a:schemeClr val="bg1">
                <a:lumMod val="85000"/>
              </a:schemeClr>
            </a:solidFill>
          </a:ln>
        </p:spPr>
      </p:pic>
      <p:sp>
        <p:nvSpPr>
          <p:cNvPr id="4" name="TextBox 3">
            <a:extLst>
              <a:ext uri="{FF2B5EF4-FFF2-40B4-BE49-F238E27FC236}">
                <a16:creationId xmlns:a16="http://schemas.microsoft.com/office/drawing/2014/main" id="{2E85C859-C77B-9BD6-2E87-7125341EC359}"/>
              </a:ext>
            </a:extLst>
          </p:cNvPr>
          <p:cNvSpPr txBox="1"/>
          <p:nvPr/>
        </p:nvSpPr>
        <p:spPr>
          <a:xfrm>
            <a:off x="914401" y="731520"/>
            <a:ext cx="10599576" cy="646331"/>
          </a:xfrm>
          <a:prstGeom prst="rect">
            <a:avLst/>
          </a:prstGeom>
          <a:noFill/>
        </p:spPr>
        <p:txBody>
          <a:bodyPr wrap="square" rtlCol="0">
            <a:spAutoFit/>
          </a:bodyPr>
          <a:lstStyle/>
          <a:p>
            <a:r>
              <a:rPr lang="en-US" sz="3600" dirty="0">
                <a:solidFill>
                  <a:schemeClr val="bg1"/>
                </a:solidFill>
                <a:effectLst/>
                <a:latin typeface="FS Elliot Pro Light" panose="02000503040000020004" pitchFamily="2" charset="0"/>
              </a:rPr>
              <a:t>For your 401(k) participants</a:t>
            </a:r>
          </a:p>
        </p:txBody>
      </p:sp>
      <p:sp>
        <p:nvSpPr>
          <p:cNvPr id="6" name="TextBox 5">
            <a:extLst>
              <a:ext uri="{FF2B5EF4-FFF2-40B4-BE49-F238E27FC236}">
                <a16:creationId xmlns:a16="http://schemas.microsoft.com/office/drawing/2014/main" id="{68017BF9-F974-8984-E4C1-E88A73438527}"/>
              </a:ext>
            </a:extLst>
          </p:cNvPr>
          <p:cNvSpPr txBox="1"/>
          <p:nvPr/>
        </p:nvSpPr>
        <p:spPr>
          <a:xfrm>
            <a:off x="910734" y="1883509"/>
            <a:ext cx="3728524" cy="3724096"/>
          </a:xfrm>
          <a:prstGeom prst="rect">
            <a:avLst/>
          </a:prstGeom>
          <a:noFill/>
        </p:spPr>
        <p:txBody>
          <a:bodyPr wrap="square" rtlCol="0" anchor="t" anchorCtr="0">
            <a:spAutoFit/>
          </a:bodyPr>
          <a:lstStyle/>
          <a:p>
            <a:pPr>
              <a:spcAft>
                <a:spcPts val="1200"/>
              </a:spcAft>
            </a:pPr>
            <a:r>
              <a:rPr lang="en-US" sz="2000" b="1" dirty="0">
                <a:solidFill>
                  <a:srgbClr val="55FFF5"/>
                </a:solidFill>
                <a:effectLst/>
                <a:latin typeface="FS Elliot Pro" panose="02000503040000020004" pitchFamily="2" charset="0"/>
              </a:rPr>
              <a:t>Easy to build confidence</a:t>
            </a:r>
          </a:p>
          <a:p>
            <a:pPr>
              <a:spcAft>
                <a:spcPts val="1200"/>
              </a:spcAft>
            </a:pPr>
            <a:r>
              <a:rPr lang="en-US" sz="1600" b="1" dirty="0">
                <a:solidFill>
                  <a:srgbClr val="0091DA"/>
                </a:solidFill>
                <a:effectLst/>
                <a:latin typeface="FS Elliot Pro" panose="02000503040000020004" pitchFamily="2" charset="0"/>
              </a:rPr>
              <a:t>PRINCIPAL</a:t>
            </a:r>
            <a:r>
              <a:rPr lang="en-US" sz="1600" b="1" baseline="30000" dirty="0">
                <a:solidFill>
                  <a:srgbClr val="0091DA"/>
                </a:solidFill>
                <a:effectLst/>
                <a:latin typeface="FS Elliot Pro" panose="02000503040000020004" pitchFamily="2" charset="0"/>
              </a:rPr>
              <a:t>®</a:t>
            </a:r>
            <a:r>
              <a:rPr lang="en-US" sz="1600" b="1" dirty="0">
                <a:solidFill>
                  <a:srgbClr val="0091DA"/>
                </a:solidFill>
                <a:effectLst/>
                <a:latin typeface="FS Elliot Pro" panose="02000503040000020004" pitchFamily="2" charset="0"/>
              </a:rPr>
              <a:t> MILESTONES </a:t>
            </a:r>
            <a:r>
              <a:rPr lang="en-US" sz="1600" dirty="0">
                <a:solidFill>
                  <a:srgbClr val="0091DA"/>
                </a:solidFill>
                <a:effectLst/>
                <a:latin typeface="FS Elliot Pro" panose="02000503040000020004" pitchFamily="2" charset="0"/>
              </a:rPr>
              <a:t>–  </a:t>
            </a:r>
            <a:br>
              <a:rPr lang="en-US" sz="1600" dirty="0">
                <a:solidFill>
                  <a:srgbClr val="0091DA"/>
                </a:solidFill>
                <a:effectLst/>
                <a:latin typeface="FS Elliot Pro" panose="02000503040000020004" pitchFamily="2" charset="0"/>
              </a:rPr>
            </a:br>
            <a:r>
              <a:rPr lang="en-US" sz="1600" dirty="0">
                <a:solidFill>
                  <a:schemeClr val="bg1"/>
                </a:solidFill>
                <a:latin typeface="FS Elliot Pro" panose="02000503040000020004" pitchFamily="2" charset="0"/>
              </a:rPr>
              <a:t>P</a:t>
            </a:r>
            <a:r>
              <a:rPr lang="en-US" sz="1600" dirty="0">
                <a:solidFill>
                  <a:schemeClr val="bg1"/>
                </a:solidFill>
                <a:effectLst/>
                <a:latin typeface="FS Elliot Pro" panose="02000503040000020004" pitchFamily="2" charset="0"/>
              </a:rPr>
              <a:t>rovides personalized, online education to help participants. </a:t>
            </a:r>
          </a:p>
          <a:p>
            <a:pPr>
              <a:spcAft>
                <a:spcPts val="600"/>
              </a:spcAft>
            </a:pPr>
            <a:r>
              <a:rPr lang="en-US" sz="1600" dirty="0">
                <a:solidFill>
                  <a:schemeClr val="bg1"/>
                </a:solidFill>
                <a:effectLst/>
                <a:latin typeface="FS Elliot Pro" panose="02000503040000020004" pitchFamily="2" charset="0"/>
              </a:rPr>
              <a:t>At no additional cost they can access:</a:t>
            </a:r>
          </a:p>
          <a:p>
            <a:pPr marL="179388" indent="-179388">
              <a:spcAft>
                <a:spcPts val="600"/>
              </a:spcAft>
              <a:buFont typeface="Arial" panose="020B0604020202020204" pitchFamily="34" charset="0"/>
              <a:buChar char="•"/>
            </a:pPr>
            <a:r>
              <a:rPr lang="en-US" sz="1600" dirty="0">
                <a:solidFill>
                  <a:srgbClr val="FFFFFF"/>
                </a:solidFill>
                <a:effectLst/>
                <a:latin typeface="FS Elliot Pro" panose="02000503040000020004" pitchFamily="2" charset="0"/>
              </a:rPr>
              <a:t>On-demand digital content</a:t>
            </a:r>
          </a:p>
          <a:p>
            <a:pPr marL="179388" indent="-179388">
              <a:spcAft>
                <a:spcPts val="600"/>
              </a:spcAft>
              <a:buFont typeface="Arial" panose="020B0604020202020204" pitchFamily="34" charset="0"/>
              <a:buChar char="•"/>
            </a:pPr>
            <a:r>
              <a:rPr lang="en-US" sz="1600" dirty="0">
                <a:solidFill>
                  <a:srgbClr val="FFFFFF"/>
                </a:solidFill>
                <a:effectLst/>
                <a:latin typeface="FS Elliot Pro" panose="02000503040000020004" pitchFamily="2" charset="0"/>
              </a:rPr>
              <a:t>Ability to prepare a will or other legal documents</a:t>
            </a:r>
          </a:p>
          <a:p>
            <a:pPr marL="179388" indent="-179388">
              <a:spcAft>
                <a:spcPts val="600"/>
              </a:spcAft>
              <a:buFont typeface="Arial" panose="020B0604020202020204" pitchFamily="34" charset="0"/>
              <a:buChar char="•"/>
            </a:pPr>
            <a:r>
              <a:rPr lang="en-US" sz="1600" dirty="0">
                <a:solidFill>
                  <a:srgbClr val="FFFFFF"/>
                </a:solidFill>
                <a:effectLst/>
                <a:latin typeface="FS Elliot Pro" panose="02000503040000020004" pitchFamily="2" charset="0"/>
              </a:rPr>
              <a:t>Student loan repayment resources</a:t>
            </a:r>
          </a:p>
          <a:p>
            <a:pPr marL="179388" indent="-179388">
              <a:buFont typeface="Arial" panose="020B0604020202020204" pitchFamily="34" charset="0"/>
              <a:buChar char="•"/>
            </a:pPr>
            <a:r>
              <a:rPr lang="en-US" sz="1600" dirty="0">
                <a:solidFill>
                  <a:srgbClr val="FFFFFF"/>
                </a:solidFill>
                <a:effectLst/>
                <a:latin typeface="FS Elliot Pro" panose="02000503040000020004" pitchFamily="2" charset="0"/>
              </a:rPr>
              <a:t>Even find and apply for student scholarships </a:t>
            </a:r>
          </a:p>
          <a:p>
            <a:pPr>
              <a:spcAft>
                <a:spcPts val="600"/>
              </a:spcAft>
            </a:pPr>
            <a:endParaRPr lang="en-US" sz="1600" dirty="0">
              <a:solidFill>
                <a:schemeClr val="bg1"/>
              </a:solidFill>
              <a:effectLst/>
              <a:latin typeface="FS Elliot Pro" panose="02000503040000020004" pitchFamily="2" charset="0"/>
            </a:endParaRPr>
          </a:p>
        </p:txBody>
      </p:sp>
      <p:sp>
        <p:nvSpPr>
          <p:cNvPr id="8" name="TextBox 7">
            <a:extLst>
              <a:ext uri="{FF2B5EF4-FFF2-40B4-BE49-F238E27FC236}">
                <a16:creationId xmlns:a16="http://schemas.microsoft.com/office/drawing/2014/main" id="{08899048-4090-420C-0D49-D70F143CC9CE}"/>
              </a:ext>
            </a:extLst>
          </p:cNvPr>
          <p:cNvSpPr txBox="1"/>
          <p:nvPr/>
        </p:nvSpPr>
        <p:spPr>
          <a:xfrm>
            <a:off x="8588946" y="1883509"/>
            <a:ext cx="2150589" cy="1477328"/>
          </a:xfrm>
          <a:prstGeom prst="rect">
            <a:avLst/>
          </a:prstGeom>
          <a:noFill/>
        </p:spPr>
        <p:txBody>
          <a:bodyPr wrap="square">
            <a:spAutoFit/>
          </a:bodyPr>
          <a:lstStyle/>
          <a:p>
            <a:r>
              <a:rPr lang="en-US" dirty="0">
                <a:solidFill>
                  <a:srgbClr val="55FFF5"/>
                </a:solidFill>
                <a:effectLst/>
                <a:latin typeface="FS Elliot Pro" panose="02000503040000020004" pitchFamily="2" charset="0"/>
              </a:rPr>
              <a:t>Average deferral is </a:t>
            </a:r>
            <a:r>
              <a:rPr lang="en-US" b="1" dirty="0">
                <a:solidFill>
                  <a:srgbClr val="55FFF5"/>
                </a:solidFill>
                <a:effectLst/>
                <a:latin typeface="FS Elliot Pro" panose="02000503040000020004" pitchFamily="2" charset="0"/>
              </a:rPr>
              <a:t>38% higher</a:t>
            </a:r>
            <a:r>
              <a:rPr lang="en-US" dirty="0">
                <a:solidFill>
                  <a:srgbClr val="55FFF5"/>
                </a:solidFill>
                <a:effectLst/>
                <a:latin typeface="FS Elliot Pro" panose="02000503040000020004" pitchFamily="2" charset="0"/>
              </a:rPr>
              <a:t> for participants who use Principal</a:t>
            </a:r>
            <a:r>
              <a:rPr lang="en-US" baseline="30000" dirty="0">
                <a:solidFill>
                  <a:srgbClr val="55FFF5"/>
                </a:solidFill>
                <a:effectLst/>
                <a:latin typeface="FS Elliot Pro" panose="02000503040000020004" pitchFamily="2" charset="0"/>
              </a:rPr>
              <a:t>®</a:t>
            </a:r>
            <a:r>
              <a:rPr lang="en-US" dirty="0">
                <a:solidFill>
                  <a:srgbClr val="55FFF5"/>
                </a:solidFill>
                <a:effectLst/>
                <a:latin typeface="FS Elliot Pro" panose="02000503040000020004" pitchFamily="2" charset="0"/>
              </a:rPr>
              <a:t> Milestones.</a:t>
            </a:r>
            <a:r>
              <a:rPr lang="en-US" baseline="30000" dirty="0">
                <a:solidFill>
                  <a:srgbClr val="55FFF5"/>
                </a:solidFill>
                <a:latin typeface="FS Elliot Pro" panose="02000503040000020004" pitchFamily="2" charset="0"/>
              </a:rPr>
              <a:t>*</a:t>
            </a:r>
            <a:endParaRPr lang="en-US" dirty="0">
              <a:solidFill>
                <a:srgbClr val="55FFF5"/>
              </a:solidFill>
              <a:effectLst/>
              <a:latin typeface="FS Elliot Pro" panose="02000503040000020004" pitchFamily="2" charset="0"/>
            </a:endParaRPr>
          </a:p>
        </p:txBody>
      </p:sp>
      <p:sp>
        <p:nvSpPr>
          <p:cNvPr id="2" name="TextBox 1">
            <a:extLst>
              <a:ext uri="{FF2B5EF4-FFF2-40B4-BE49-F238E27FC236}">
                <a16:creationId xmlns:a16="http://schemas.microsoft.com/office/drawing/2014/main" id="{8F49A587-C3C8-2CA3-45FD-CB254E1FA643}"/>
              </a:ext>
            </a:extLst>
          </p:cNvPr>
          <p:cNvSpPr txBox="1"/>
          <p:nvPr/>
        </p:nvSpPr>
        <p:spPr>
          <a:xfrm>
            <a:off x="5211263" y="4351453"/>
            <a:ext cx="2150589" cy="923330"/>
          </a:xfrm>
          <a:prstGeom prst="rect">
            <a:avLst/>
          </a:prstGeom>
          <a:noFill/>
        </p:spPr>
        <p:txBody>
          <a:bodyPr wrap="square">
            <a:spAutoFit/>
          </a:bodyPr>
          <a:lstStyle/>
          <a:p>
            <a:pPr algn="r"/>
            <a:r>
              <a:rPr lang="en-US" b="1" dirty="0">
                <a:solidFill>
                  <a:srgbClr val="55FFF5"/>
                </a:solidFill>
                <a:latin typeface="FS Elliot Pro" panose="02000503040000020004" pitchFamily="2" charset="0"/>
              </a:rPr>
              <a:t>More than</a:t>
            </a:r>
            <a:r>
              <a:rPr lang="en-US" b="1" dirty="0">
                <a:solidFill>
                  <a:srgbClr val="55FFF5"/>
                </a:solidFill>
                <a:effectLst/>
                <a:latin typeface="FS Elliot Pro" panose="02000503040000020004" pitchFamily="2" charset="0"/>
              </a:rPr>
              <a:t> 90,000</a:t>
            </a:r>
          </a:p>
          <a:p>
            <a:pPr algn="r"/>
            <a:r>
              <a:rPr lang="en-US" dirty="0">
                <a:solidFill>
                  <a:srgbClr val="55FFF5"/>
                </a:solidFill>
                <a:effectLst/>
                <a:latin typeface="FS Elliot Pro" panose="02000503040000020004" pitchFamily="2" charset="0"/>
              </a:rPr>
              <a:t>legal documents created.</a:t>
            </a:r>
            <a:r>
              <a:rPr lang="en-US" baseline="30000" dirty="0">
                <a:solidFill>
                  <a:srgbClr val="55FFF5"/>
                </a:solidFill>
                <a:effectLst/>
                <a:latin typeface="FS Elliot Pro" panose="02000503040000020004" pitchFamily="2" charset="0"/>
              </a:rPr>
              <a:t>*</a:t>
            </a:r>
            <a:endParaRPr lang="en-US" dirty="0">
              <a:solidFill>
                <a:srgbClr val="55FFF5"/>
              </a:solidFill>
              <a:effectLst/>
              <a:latin typeface="FS Elliot Pro" panose="02000503040000020004" pitchFamily="2" charset="0"/>
            </a:endParaRPr>
          </a:p>
        </p:txBody>
      </p:sp>
      <p:sp>
        <p:nvSpPr>
          <p:cNvPr id="16" name="TextBox 15">
            <a:extLst>
              <a:ext uri="{FF2B5EF4-FFF2-40B4-BE49-F238E27FC236}">
                <a16:creationId xmlns:a16="http://schemas.microsoft.com/office/drawing/2014/main" id="{18912045-4D95-CE65-6DD5-D55679051410}"/>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chemeClr val="bg1"/>
                </a:solidFill>
                <a:latin typeface="FS Elliot Pro"/>
              </a:rPr>
              <a:t>For financial professional and plan sponsor use only. </a:t>
            </a:r>
            <a:endParaRPr lang="en-US" sz="800" dirty="0">
              <a:solidFill>
                <a:schemeClr val="bg1"/>
              </a:solidFill>
              <a:latin typeface="FS Elliot Pro" panose="02000503040000020004" pitchFamily="50" charset="0"/>
            </a:endParaRPr>
          </a:p>
        </p:txBody>
      </p:sp>
      <p:sp>
        <p:nvSpPr>
          <p:cNvPr id="17" name="TextBox 16">
            <a:extLst>
              <a:ext uri="{FF2B5EF4-FFF2-40B4-BE49-F238E27FC236}">
                <a16:creationId xmlns:a16="http://schemas.microsoft.com/office/drawing/2014/main" id="{6B3C6F78-4A85-8A2C-F10B-8D9A977F0288}"/>
              </a:ext>
            </a:extLst>
          </p:cNvPr>
          <p:cNvSpPr txBox="1"/>
          <p:nvPr/>
        </p:nvSpPr>
        <p:spPr>
          <a:xfrm>
            <a:off x="104385" y="5558313"/>
            <a:ext cx="7257467" cy="1031051"/>
          </a:xfrm>
          <a:prstGeom prst="rect">
            <a:avLst/>
          </a:prstGeom>
          <a:noFill/>
        </p:spPr>
        <p:txBody>
          <a:bodyPr wrap="square" anchor="b" anchorCtr="0">
            <a:spAutoFit/>
          </a:bodyPr>
          <a:lstStyle/>
          <a:p>
            <a:pPr>
              <a:spcAft>
                <a:spcPts val="300"/>
              </a:spcAft>
            </a:pPr>
            <a:r>
              <a:rPr lang="en-US" sz="800" dirty="0">
                <a:solidFill>
                  <a:schemeClr val="bg1"/>
                </a:solidFill>
                <a:effectLst/>
                <a:latin typeface="FS Elliot Pro"/>
              </a:rPr>
              <a:t>*</a:t>
            </a:r>
            <a:r>
              <a:rPr lang="en-US" sz="800" baseline="30000" dirty="0">
                <a:solidFill>
                  <a:schemeClr val="bg1"/>
                </a:solidFill>
                <a:effectLst/>
                <a:latin typeface="FS Elliot Pro"/>
              </a:rPr>
              <a:t> </a:t>
            </a:r>
            <a:r>
              <a:rPr lang="en-US" sz="800" dirty="0">
                <a:solidFill>
                  <a:schemeClr val="bg1"/>
                </a:solidFill>
                <a:effectLst/>
                <a:latin typeface="FS Elliot Pro" panose="02000503040000020004" pitchFamily="2" charset="0"/>
              </a:rPr>
              <a:t>Principal reporting as of </a:t>
            </a:r>
            <a:r>
              <a:rPr lang="en-US" sz="800" dirty="0">
                <a:solidFill>
                  <a:schemeClr val="bg1"/>
                </a:solidFill>
                <a:latin typeface="FS Elliot Pro" panose="02000503040000020004" pitchFamily="2" charset="0"/>
              </a:rPr>
              <a:t>Dec. </a:t>
            </a:r>
            <a:r>
              <a:rPr lang="en-US" sz="800" dirty="0">
                <a:solidFill>
                  <a:schemeClr val="bg1"/>
                </a:solidFill>
                <a:effectLst/>
                <a:latin typeface="FS Elliot Pro" panose="02000503040000020004" pitchFamily="2" charset="0"/>
              </a:rPr>
              <a:t>31, 2022.</a:t>
            </a:r>
          </a:p>
          <a:p>
            <a:pPr>
              <a:spcAft>
                <a:spcPts val="300"/>
              </a:spcAft>
            </a:pPr>
            <a:r>
              <a:rPr lang="en-US" sz="800" dirty="0">
                <a:solidFill>
                  <a:schemeClr val="bg1"/>
                </a:solidFill>
                <a:effectLst/>
                <a:latin typeface="FS Elliot Pro" panose="02000503040000020004" pitchFamily="2" charset="0"/>
              </a:rPr>
              <a:t> The value-added resources provided through ARAG Services, LLC (ARAG</a:t>
            </a:r>
            <a:r>
              <a:rPr lang="en-US" sz="800" baseline="30000" dirty="0">
                <a:solidFill>
                  <a:schemeClr val="bg1"/>
                </a:solidFill>
                <a:effectLst/>
                <a:latin typeface="FS Elliot Pro" panose="02000503040000020004" pitchFamily="2" charset="0"/>
              </a:rPr>
              <a:t>®</a:t>
            </a:r>
            <a:r>
              <a:rPr lang="en-US" sz="800" dirty="0">
                <a:solidFill>
                  <a:schemeClr val="bg1"/>
                </a:solidFill>
                <a:effectLst/>
                <a:latin typeface="FS Elliot Pro" panose="02000503040000020004" pitchFamily="2" charset="0"/>
              </a:rPr>
              <a:t>) and </a:t>
            </a:r>
            <a:r>
              <a:rPr lang="en-US" sz="800" dirty="0" err="1">
                <a:solidFill>
                  <a:schemeClr val="bg1"/>
                </a:solidFill>
                <a:effectLst/>
                <a:latin typeface="FS Elliot Pro" panose="02000503040000020004" pitchFamily="2" charset="0"/>
              </a:rPr>
              <a:t>iGrad</a:t>
            </a:r>
            <a:r>
              <a:rPr lang="en-US" sz="800" dirty="0">
                <a:solidFill>
                  <a:schemeClr val="bg1"/>
                </a:solidFill>
                <a:effectLst/>
                <a:latin typeface="FS Elliot Pro" panose="02000503040000020004" pitchFamily="2" charset="0"/>
              </a:rPr>
              <a:t>, Inc. (Enrich) are not a part of any insurance products and plan administrative services provided through Principal Life Insurance Co or affiliated with any company of the Principal Financial Group</a:t>
            </a:r>
            <a:r>
              <a:rPr lang="en-US" sz="800" baseline="30000" dirty="0">
                <a:solidFill>
                  <a:schemeClr val="bg1"/>
                </a:solidFill>
                <a:effectLst/>
                <a:latin typeface="FS Elliot Pro" panose="02000503040000020004" pitchFamily="2" charset="0"/>
              </a:rPr>
              <a:t>®</a:t>
            </a:r>
            <a:r>
              <a:rPr lang="en-US" sz="800" dirty="0">
                <a:solidFill>
                  <a:schemeClr val="bg1"/>
                </a:solidFill>
                <a:effectLst/>
                <a:latin typeface="FS Elliot Pro" panose="02000503040000020004" pitchFamily="2" charset="0"/>
              </a:rPr>
              <a:t>. All resources may be changed or canceled at any time. The use of resources provided by ARAG Services, LLC or Enrich should not be considered a substitute for consultation with an attorney or advisor. Principal</a:t>
            </a:r>
            <a:r>
              <a:rPr lang="en-US" sz="800" baseline="30000" dirty="0">
                <a:solidFill>
                  <a:schemeClr val="bg1"/>
                </a:solidFill>
                <a:effectLst/>
                <a:latin typeface="FS Elliot Pro" panose="02000503040000020004" pitchFamily="2" charset="0"/>
              </a:rPr>
              <a:t>®</a:t>
            </a:r>
            <a:r>
              <a:rPr lang="en-US" sz="800" dirty="0">
                <a:solidFill>
                  <a:schemeClr val="bg1"/>
                </a:solidFill>
                <a:effectLst/>
                <a:latin typeface="FS Elliot Pro" panose="02000503040000020004" pitchFamily="2" charset="0"/>
              </a:rPr>
              <a:t> is not responsible for any loss, injury, claim, liability, or damages related to the use of the ARAG Will &amp; Legal Document Center or Enrich resources. Please remember that the ARAG legal documents are accurate and useful in many situations. Whether or not the document is right for you and your situation depends on your circumstances. If you want specific advice regarding your situation, consult an attorney.</a:t>
            </a:r>
          </a:p>
        </p:txBody>
      </p:sp>
      <p:sp>
        <p:nvSpPr>
          <p:cNvPr id="5" name="TextBox 4">
            <a:extLst>
              <a:ext uri="{FF2B5EF4-FFF2-40B4-BE49-F238E27FC236}">
                <a16:creationId xmlns:a16="http://schemas.microsoft.com/office/drawing/2014/main" id="{5B8C0CBC-CD85-491C-AAA9-8BE28800C619}"/>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chemeClr val="bg1"/>
                </a:solidFill>
                <a:latin typeface="FS Elliot Pro" panose="02000503040000020004" pitchFamily="50" charset="0"/>
              </a:rPr>
              <a:t>PQ12765F-02 | 2924614-052023 | 05/2023 </a:t>
            </a:r>
            <a:endParaRPr lang="en-US" sz="800" dirty="0">
              <a:solidFill>
                <a:schemeClr val="bg1"/>
              </a:solidFill>
            </a:endParaRPr>
          </a:p>
        </p:txBody>
      </p:sp>
      <p:pic>
        <p:nvPicPr>
          <p:cNvPr id="12" name="Picture 11" descr="A screenshot of a website&#10;&#10;Description automatically generated with medium confidence">
            <a:extLst>
              <a:ext uri="{FF2B5EF4-FFF2-40B4-BE49-F238E27FC236}">
                <a16:creationId xmlns:a16="http://schemas.microsoft.com/office/drawing/2014/main" id="{396C04F5-8E15-2066-44EB-F495B951CD8A}"/>
              </a:ext>
            </a:extLst>
          </p:cNvPr>
          <p:cNvPicPr>
            <a:picLocks noChangeAspect="1"/>
          </p:cNvPicPr>
          <p:nvPr/>
        </p:nvPicPr>
        <p:blipFill>
          <a:blip r:embed="rId4"/>
          <a:stretch>
            <a:fillRect/>
          </a:stretch>
        </p:blipFill>
        <p:spPr>
          <a:xfrm>
            <a:off x="7552743" y="3664925"/>
            <a:ext cx="3314468" cy="2718132"/>
          </a:xfrm>
          <a:prstGeom prst="rect">
            <a:avLst/>
          </a:prstGeom>
          <a:ln>
            <a:solidFill>
              <a:schemeClr val="bg1">
                <a:lumMod val="85000"/>
              </a:schemeClr>
            </a:solidFill>
          </a:ln>
        </p:spPr>
      </p:pic>
      <p:sp>
        <p:nvSpPr>
          <p:cNvPr id="3" name="TextBox 2">
            <a:extLst>
              <a:ext uri="{FF2B5EF4-FFF2-40B4-BE49-F238E27FC236}">
                <a16:creationId xmlns:a16="http://schemas.microsoft.com/office/drawing/2014/main" id="{778433BB-4DC3-7547-9D49-0F5B9FD2A241}"/>
              </a:ext>
            </a:extLst>
          </p:cNvPr>
          <p:cNvSpPr txBox="1"/>
          <p:nvPr/>
        </p:nvSpPr>
        <p:spPr>
          <a:xfrm>
            <a:off x="910735" y="418752"/>
            <a:ext cx="3233057" cy="276999"/>
          </a:xfrm>
          <a:prstGeom prst="rect">
            <a:avLst/>
          </a:prstGeom>
          <a:noFill/>
        </p:spPr>
        <p:txBody>
          <a:bodyPr wrap="square" rtlCol="0">
            <a:spAutoFit/>
          </a:bodyPr>
          <a:lstStyle/>
          <a:p>
            <a:r>
              <a:rPr lang="en-US" sz="1200" b="1" dirty="0">
                <a:solidFill>
                  <a:srgbClr val="55FFF5"/>
                </a:solidFill>
                <a:latin typeface="FS Elliot Pro" panose="02000503040000020004" pitchFamily="50" charset="0"/>
              </a:rPr>
              <a:t>Principal EASE</a:t>
            </a:r>
            <a:r>
              <a:rPr lang="en-US" sz="1200" b="1" baseline="30000" dirty="0">
                <a:solidFill>
                  <a:srgbClr val="55FFF5"/>
                </a:solidFill>
                <a:latin typeface="FS Elliot Pro" panose="02000503040000020004" pitchFamily="50" charset="0"/>
              </a:rPr>
              <a:t>®</a:t>
            </a:r>
            <a:r>
              <a:rPr lang="en-US" sz="1200" b="1" dirty="0">
                <a:solidFill>
                  <a:srgbClr val="55FFF5"/>
                </a:solidFill>
                <a:latin typeface="FS Elliot Pro" panose="02000503040000020004" pitchFamily="50" charset="0"/>
              </a:rPr>
              <a:t> </a:t>
            </a:r>
          </a:p>
        </p:txBody>
      </p:sp>
      <p:sp>
        <p:nvSpPr>
          <p:cNvPr id="7" name="TextBox 7">
            <a:extLst>
              <a:ext uri="{FF2B5EF4-FFF2-40B4-BE49-F238E27FC236}">
                <a16:creationId xmlns:a16="http://schemas.microsoft.com/office/drawing/2014/main" id="{F474832F-223F-2654-06F5-9E00E58CD5C0}"/>
              </a:ext>
            </a:extLst>
          </p:cNvPr>
          <p:cNvSpPr txBox="1"/>
          <p:nvPr/>
        </p:nvSpPr>
        <p:spPr>
          <a:xfrm>
            <a:off x="7443216" y="8610"/>
            <a:ext cx="4748784"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b="1" cap="all" dirty="0">
                <a:solidFill>
                  <a:srgbClr val="FF00FF"/>
                </a:solidFill>
                <a:latin typeface="FS Elliot Pro" panose="02000503040000020004" pitchFamily="50" charset="0"/>
              </a:rPr>
              <a:t>Slides 11-13 of PQ12765F-2 must remain together</a:t>
            </a:r>
          </a:p>
        </p:txBody>
      </p:sp>
    </p:spTree>
    <p:extLst>
      <p:ext uri="{BB962C8B-B14F-4D97-AF65-F5344CB8AC3E}">
        <p14:creationId xmlns:p14="http://schemas.microsoft.com/office/powerpoint/2010/main" val="717501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85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85C859-C77B-9BD6-2E87-7125341EC359}"/>
              </a:ext>
            </a:extLst>
          </p:cNvPr>
          <p:cNvSpPr txBox="1"/>
          <p:nvPr/>
        </p:nvSpPr>
        <p:spPr>
          <a:xfrm>
            <a:off x="914401" y="731520"/>
            <a:ext cx="10599576" cy="646331"/>
          </a:xfrm>
          <a:prstGeom prst="rect">
            <a:avLst/>
          </a:prstGeom>
          <a:noFill/>
        </p:spPr>
        <p:txBody>
          <a:bodyPr wrap="square" rtlCol="0">
            <a:spAutoFit/>
          </a:bodyPr>
          <a:lstStyle/>
          <a:p>
            <a:r>
              <a:rPr lang="en-US" sz="3600" dirty="0">
                <a:solidFill>
                  <a:schemeClr val="bg1"/>
                </a:solidFill>
                <a:effectLst/>
                <a:latin typeface="FS Elliot Pro Light" panose="02000503040000020004" pitchFamily="2" charset="0"/>
              </a:rPr>
              <a:t>For your 401(k) participants</a:t>
            </a:r>
          </a:p>
        </p:txBody>
      </p:sp>
      <p:sp>
        <p:nvSpPr>
          <p:cNvPr id="6" name="TextBox 5">
            <a:extLst>
              <a:ext uri="{FF2B5EF4-FFF2-40B4-BE49-F238E27FC236}">
                <a16:creationId xmlns:a16="http://schemas.microsoft.com/office/drawing/2014/main" id="{68017BF9-F974-8984-E4C1-E88A73438527}"/>
              </a:ext>
            </a:extLst>
          </p:cNvPr>
          <p:cNvSpPr txBox="1"/>
          <p:nvPr/>
        </p:nvSpPr>
        <p:spPr>
          <a:xfrm>
            <a:off x="910734" y="1883664"/>
            <a:ext cx="4062482" cy="1292662"/>
          </a:xfrm>
          <a:prstGeom prst="rect">
            <a:avLst/>
          </a:prstGeom>
          <a:noFill/>
        </p:spPr>
        <p:txBody>
          <a:bodyPr wrap="square" rtlCol="0" anchor="t" anchorCtr="0">
            <a:spAutoFit/>
          </a:bodyPr>
          <a:lstStyle/>
          <a:p>
            <a:pPr>
              <a:spcAft>
                <a:spcPts val="1200"/>
              </a:spcAft>
            </a:pPr>
            <a:r>
              <a:rPr lang="en-US" sz="2000" b="1" dirty="0">
                <a:solidFill>
                  <a:srgbClr val="55FFF5"/>
                </a:solidFill>
                <a:effectLst/>
                <a:latin typeface="FS Elliot Pro" panose="02000503040000020004" pitchFamily="2" charset="0"/>
              </a:rPr>
              <a:t>Simple to take action</a:t>
            </a:r>
          </a:p>
          <a:p>
            <a:r>
              <a:rPr lang="en-US" sz="1600" b="1" dirty="0">
                <a:solidFill>
                  <a:srgbClr val="0091DA"/>
                </a:solidFill>
                <a:effectLst/>
                <a:latin typeface="FS Elliot Pro" panose="02000503040000020004" pitchFamily="2" charset="0"/>
              </a:rPr>
              <a:t>RETIREMENT WELLNESS SCORE </a:t>
            </a:r>
            <a:r>
              <a:rPr lang="en-US" sz="1600" dirty="0">
                <a:solidFill>
                  <a:srgbClr val="0091DA"/>
                </a:solidFill>
                <a:effectLst/>
                <a:latin typeface="FS Elliot Pro" panose="02000503040000020004" pitchFamily="2" charset="0"/>
              </a:rPr>
              <a:t>–</a:t>
            </a:r>
          </a:p>
          <a:p>
            <a:r>
              <a:rPr lang="en-US" sz="1600" dirty="0">
                <a:solidFill>
                  <a:schemeClr val="bg1"/>
                </a:solidFill>
                <a:effectLst/>
                <a:latin typeface="FS Elliot Pro" panose="02000503040000020004" pitchFamily="2" charset="0"/>
              </a:rPr>
              <a:t>Personalized to see how well they’re tracking toward their retirement goals. </a:t>
            </a:r>
          </a:p>
        </p:txBody>
      </p:sp>
      <p:sp>
        <p:nvSpPr>
          <p:cNvPr id="9" name="TextBox 8">
            <a:extLst>
              <a:ext uri="{FF2B5EF4-FFF2-40B4-BE49-F238E27FC236}">
                <a16:creationId xmlns:a16="http://schemas.microsoft.com/office/drawing/2014/main" id="{A832EA33-3AF0-93C0-E8BD-17D96CFCDEEB}"/>
              </a:ext>
            </a:extLst>
          </p:cNvPr>
          <p:cNvSpPr txBox="1"/>
          <p:nvPr/>
        </p:nvSpPr>
        <p:spPr>
          <a:xfrm>
            <a:off x="910734" y="3236177"/>
            <a:ext cx="4062482" cy="1323439"/>
          </a:xfrm>
          <a:prstGeom prst="rect">
            <a:avLst/>
          </a:prstGeom>
          <a:noFill/>
        </p:spPr>
        <p:txBody>
          <a:bodyPr wrap="square" rtlCol="0" anchor="t" anchorCtr="0">
            <a:spAutoFit/>
          </a:bodyPr>
          <a:lstStyle/>
          <a:p>
            <a:pPr>
              <a:spcAft>
                <a:spcPts val="600"/>
              </a:spcAft>
            </a:pPr>
            <a:r>
              <a:rPr lang="en-US" sz="1600" b="1" dirty="0">
                <a:solidFill>
                  <a:srgbClr val="0091DA"/>
                </a:solidFill>
                <a:effectLst/>
                <a:latin typeface="FS Elliot Pro" panose="02000503040000020004" pitchFamily="2" charset="0"/>
              </a:rPr>
              <a:t>EXTERNAL ACCOUNTS AGGREGATOR </a:t>
            </a:r>
            <a:r>
              <a:rPr lang="en-US" sz="1600" dirty="0">
                <a:solidFill>
                  <a:srgbClr val="0091DA"/>
                </a:solidFill>
                <a:effectLst/>
                <a:latin typeface="FS Elliot Pro" panose="02000503040000020004" pitchFamily="2" charset="0"/>
              </a:rPr>
              <a:t>–</a:t>
            </a:r>
            <a:br>
              <a:rPr lang="en-US" sz="1600" dirty="0">
                <a:solidFill>
                  <a:srgbClr val="0091DA"/>
                </a:solidFill>
                <a:effectLst/>
                <a:latin typeface="FS Elliot Pro" panose="02000503040000020004" pitchFamily="2" charset="0"/>
              </a:rPr>
            </a:br>
            <a:r>
              <a:rPr lang="en-US" sz="1600" dirty="0">
                <a:solidFill>
                  <a:schemeClr val="bg1"/>
                </a:solidFill>
                <a:effectLst/>
                <a:latin typeface="FS Elliot Pro" panose="02000503040000020004" pitchFamily="2" charset="0"/>
              </a:rPr>
              <a:t>Participants get a more holistic picture </a:t>
            </a:r>
            <a:br>
              <a:rPr lang="en-US" sz="1600" dirty="0">
                <a:solidFill>
                  <a:schemeClr val="bg1"/>
                </a:solidFill>
                <a:effectLst/>
                <a:latin typeface="FS Elliot Pro" panose="02000503040000020004" pitchFamily="2" charset="0"/>
              </a:rPr>
            </a:br>
            <a:r>
              <a:rPr lang="en-US" sz="1600" dirty="0">
                <a:solidFill>
                  <a:schemeClr val="bg1"/>
                </a:solidFill>
                <a:effectLst/>
                <a:latin typeface="FS Elliot Pro" panose="02000503040000020004" pitchFamily="2" charset="0"/>
              </a:rPr>
              <a:t>of their total Retirement Wellness Score by viewing the balances of all their retirement accounts in one place. </a:t>
            </a:r>
          </a:p>
        </p:txBody>
      </p:sp>
      <p:sp>
        <p:nvSpPr>
          <p:cNvPr id="13" name="TextBox 12">
            <a:extLst>
              <a:ext uri="{FF2B5EF4-FFF2-40B4-BE49-F238E27FC236}">
                <a16:creationId xmlns:a16="http://schemas.microsoft.com/office/drawing/2014/main" id="{68A2118B-DD18-4704-C74F-FBC82184CCE7}"/>
              </a:ext>
            </a:extLst>
          </p:cNvPr>
          <p:cNvSpPr txBox="1"/>
          <p:nvPr/>
        </p:nvSpPr>
        <p:spPr>
          <a:xfrm>
            <a:off x="5355446" y="5305912"/>
            <a:ext cx="6040258" cy="954107"/>
          </a:xfrm>
          <a:prstGeom prst="rect">
            <a:avLst/>
          </a:prstGeom>
          <a:noFill/>
        </p:spPr>
        <p:txBody>
          <a:bodyPr wrap="square">
            <a:spAutoFit/>
          </a:bodyPr>
          <a:lstStyle/>
          <a:p>
            <a:r>
              <a:rPr lang="en-US" sz="800" dirty="0">
                <a:solidFill>
                  <a:schemeClr val="bg1"/>
                </a:solidFill>
                <a:effectLst/>
                <a:latin typeface="FS Elliot Pro" panose="02000503040000020004" pitchFamily="2" charset="0"/>
              </a:rPr>
              <a:t>For illustrative purposes only.</a:t>
            </a:r>
          </a:p>
          <a:p>
            <a:r>
              <a:rPr lang="en-US" sz="800" dirty="0">
                <a:solidFill>
                  <a:schemeClr val="bg1"/>
                </a:solidFill>
                <a:effectLst/>
                <a:latin typeface="FS Elliot Pro" panose="02000503040000020004" pitchFamily="2" charset="0"/>
              </a:rPr>
              <a:t>The Retirement Wellness Planner information and Retirement Wellness Score are limited only to the inputs and other financial assumptions and is not intended to be a financial plan or investment advice from any company of the Principal Financial Group</a:t>
            </a:r>
            <a:r>
              <a:rPr lang="en-US" sz="800" baseline="30000" dirty="0">
                <a:solidFill>
                  <a:schemeClr val="bg1"/>
                </a:solidFill>
                <a:effectLst/>
                <a:latin typeface="FS Elliot Pro" panose="02000503040000020004" pitchFamily="2" charset="0"/>
              </a:rPr>
              <a:t>®</a:t>
            </a:r>
            <a:r>
              <a:rPr lang="en-US" sz="800" dirty="0">
                <a:solidFill>
                  <a:schemeClr val="bg1"/>
                </a:solidFill>
                <a:effectLst/>
                <a:latin typeface="FS Elliot Pro" panose="02000503040000020004" pitchFamily="2" charset="0"/>
              </a:rPr>
              <a:t> or plan sponsor. This calculator only provides education which may be helpful in making personal financial decisions. Responsibility for those decisions is assumed by the participant, not the plan sponsor and not by any member of Principal</a:t>
            </a:r>
            <a:r>
              <a:rPr lang="en-US" sz="800" baseline="30000" dirty="0">
                <a:solidFill>
                  <a:schemeClr val="bg1"/>
                </a:solidFill>
                <a:effectLst/>
                <a:latin typeface="FS Elliot Pro" panose="02000503040000020004" pitchFamily="2" charset="0"/>
              </a:rPr>
              <a:t>®</a:t>
            </a:r>
            <a:r>
              <a:rPr lang="en-US" sz="800" dirty="0">
                <a:solidFill>
                  <a:schemeClr val="bg1"/>
                </a:solidFill>
                <a:effectLst/>
                <a:latin typeface="FS Elliot Pro" panose="02000503040000020004" pitchFamily="2" charset="0"/>
              </a:rPr>
              <a:t>. Individual results will vary. Participants should regularly review their savings progress and post-retirement needs.</a:t>
            </a:r>
          </a:p>
          <a:p>
            <a:endParaRPr lang="en-US" sz="800" dirty="0">
              <a:solidFill>
                <a:schemeClr val="bg1"/>
              </a:solidFill>
              <a:effectLst/>
              <a:latin typeface="FS Elliot Pro" panose="02000503040000020004" pitchFamily="2" charset="0"/>
            </a:endParaRPr>
          </a:p>
        </p:txBody>
      </p:sp>
      <p:sp>
        <p:nvSpPr>
          <p:cNvPr id="18" name="TextBox 17">
            <a:extLst>
              <a:ext uri="{FF2B5EF4-FFF2-40B4-BE49-F238E27FC236}">
                <a16:creationId xmlns:a16="http://schemas.microsoft.com/office/drawing/2014/main" id="{BF86EE80-C5B9-4D62-A55F-715D434B65A4}"/>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chemeClr val="bg1"/>
                </a:solidFill>
                <a:latin typeface="FS Elliot Pro"/>
              </a:rPr>
              <a:t>For financial professional and plan sponsor use only. </a:t>
            </a:r>
            <a:endParaRPr lang="en-US" sz="800" dirty="0">
              <a:solidFill>
                <a:schemeClr val="bg1"/>
              </a:solidFill>
              <a:latin typeface="FS Elliot Pro" panose="02000503040000020004" pitchFamily="50" charset="0"/>
            </a:endParaRPr>
          </a:p>
        </p:txBody>
      </p:sp>
      <p:pic>
        <p:nvPicPr>
          <p:cNvPr id="7" name="Picture 6">
            <a:extLst>
              <a:ext uri="{FF2B5EF4-FFF2-40B4-BE49-F238E27FC236}">
                <a16:creationId xmlns:a16="http://schemas.microsoft.com/office/drawing/2014/main" id="{4DCD6715-6060-45AA-1217-DB82EC68C0B6}"/>
              </a:ext>
            </a:extLst>
          </p:cNvPr>
          <p:cNvPicPr>
            <a:picLocks noChangeAspect="1"/>
          </p:cNvPicPr>
          <p:nvPr/>
        </p:nvPicPr>
        <p:blipFill>
          <a:blip r:embed="rId3"/>
          <a:stretch>
            <a:fillRect/>
          </a:stretch>
        </p:blipFill>
        <p:spPr>
          <a:xfrm>
            <a:off x="5355446" y="1883664"/>
            <a:ext cx="6040258" cy="3390553"/>
          </a:xfrm>
          <a:prstGeom prst="rect">
            <a:avLst/>
          </a:prstGeom>
        </p:spPr>
      </p:pic>
      <p:sp>
        <p:nvSpPr>
          <p:cNvPr id="2" name="TextBox 1">
            <a:extLst>
              <a:ext uri="{FF2B5EF4-FFF2-40B4-BE49-F238E27FC236}">
                <a16:creationId xmlns:a16="http://schemas.microsoft.com/office/drawing/2014/main" id="{D77289DD-B4AB-9F59-B11A-862CF3A8AC7C}"/>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chemeClr val="bg1"/>
                </a:solidFill>
                <a:latin typeface="FS Elliot Pro" panose="02000503040000020004" pitchFamily="50" charset="0"/>
              </a:rPr>
              <a:t>PQ12765F-02 | 2924614-052023 | 05/2023 </a:t>
            </a:r>
            <a:endParaRPr lang="en-US" sz="800" dirty="0">
              <a:solidFill>
                <a:schemeClr val="bg1"/>
              </a:solidFill>
            </a:endParaRPr>
          </a:p>
        </p:txBody>
      </p:sp>
      <p:sp>
        <p:nvSpPr>
          <p:cNvPr id="3" name="TextBox 2">
            <a:extLst>
              <a:ext uri="{FF2B5EF4-FFF2-40B4-BE49-F238E27FC236}">
                <a16:creationId xmlns:a16="http://schemas.microsoft.com/office/drawing/2014/main" id="{94A56782-FAD7-89B7-2B06-0668C5E8A68A}"/>
              </a:ext>
            </a:extLst>
          </p:cNvPr>
          <p:cNvSpPr txBox="1"/>
          <p:nvPr/>
        </p:nvSpPr>
        <p:spPr>
          <a:xfrm>
            <a:off x="910735" y="418752"/>
            <a:ext cx="3233057" cy="276999"/>
          </a:xfrm>
          <a:prstGeom prst="rect">
            <a:avLst/>
          </a:prstGeom>
          <a:noFill/>
        </p:spPr>
        <p:txBody>
          <a:bodyPr wrap="square" rtlCol="0">
            <a:spAutoFit/>
          </a:bodyPr>
          <a:lstStyle/>
          <a:p>
            <a:r>
              <a:rPr lang="en-US" sz="1200" b="1" dirty="0">
                <a:solidFill>
                  <a:srgbClr val="55FFF5"/>
                </a:solidFill>
                <a:latin typeface="FS Elliot Pro" panose="02000503040000020004" pitchFamily="50" charset="0"/>
              </a:rPr>
              <a:t>Principal EASE</a:t>
            </a:r>
            <a:r>
              <a:rPr lang="en-US" sz="1200" b="1" baseline="30000" dirty="0">
                <a:solidFill>
                  <a:srgbClr val="55FFF5"/>
                </a:solidFill>
                <a:latin typeface="FS Elliot Pro" panose="02000503040000020004" pitchFamily="50" charset="0"/>
              </a:rPr>
              <a:t>®</a:t>
            </a:r>
            <a:r>
              <a:rPr lang="en-US" sz="1200" b="1" dirty="0">
                <a:solidFill>
                  <a:srgbClr val="55FFF5"/>
                </a:solidFill>
                <a:latin typeface="FS Elliot Pro" panose="02000503040000020004" pitchFamily="50" charset="0"/>
              </a:rPr>
              <a:t> </a:t>
            </a:r>
          </a:p>
        </p:txBody>
      </p:sp>
      <p:sp>
        <p:nvSpPr>
          <p:cNvPr id="5" name="TextBox 7">
            <a:extLst>
              <a:ext uri="{FF2B5EF4-FFF2-40B4-BE49-F238E27FC236}">
                <a16:creationId xmlns:a16="http://schemas.microsoft.com/office/drawing/2014/main" id="{3C80F3B6-A93A-E195-04E8-4E266AF72616}"/>
              </a:ext>
            </a:extLst>
          </p:cNvPr>
          <p:cNvSpPr txBox="1"/>
          <p:nvPr/>
        </p:nvSpPr>
        <p:spPr>
          <a:xfrm>
            <a:off x="7443216" y="8610"/>
            <a:ext cx="4748784"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b="1" cap="all" dirty="0">
                <a:solidFill>
                  <a:srgbClr val="FF00FF"/>
                </a:solidFill>
                <a:latin typeface="FS Elliot Pro" panose="02000503040000020004" pitchFamily="50" charset="0"/>
              </a:rPr>
              <a:t>Slides 11-13 of PQ12765F-2 must remain together</a:t>
            </a:r>
          </a:p>
        </p:txBody>
      </p:sp>
    </p:spTree>
    <p:extLst>
      <p:ext uri="{BB962C8B-B14F-4D97-AF65-F5344CB8AC3E}">
        <p14:creationId xmlns:p14="http://schemas.microsoft.com/office/powerpoint/2010/main" val="808930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AAD0BB-9A8D-2FC2-30DD-C9B65BA9A813}"/>
              </a:ext>
            </a:extLst>
          </p:cNvPr>
          <p:cNvSpPr txBox="1"/>
          <p:nvPr/>
        </p:nvSpPr>
        <p:spPr>
          <a:xfrm>
            <a:off x="914401" y="731520"/>
            <a:ext cx="10599576" cy="1200329"/>
          </a:xfrm>
          <a:prstGeom prst="rect">
            <a:avLst/>
          </a:prstGeom>
          <a:noFill/>
        </p:spPr>
        <p:txBody>
          <a:bodyPr wrap="square" rtlCol="0">
            <a:spAutoFit/>
          </a:bodyPr>
          <a:lstStyle/>
          <a:p>
            <a:r>
              <a:rPr lang="en-US" sz="3600" dirty="0">
                <a:solidFill>
                  <a:srgbClr val="004C97"/>
                </a:solidFill>
                <a:effectLst/>
                <a:latin typeface="FS Elliot Pro Light" panose="02000503040000020004" pitchFamily="2" charset="0"/>
              </a:rPr>
              <a:t>How Principal protects you and your participants – and guarantees it</a:t>
            </a:r>
          </a:p>
        </p:txBody>
      </p:sp>
      <p:sp>
        <p:nvSpPr>
          <p:cNvPr id="7" name="TextBox 6">
            <a:extLst>
              <a:ext uri="{FF2B5EF4-FFF2-40B4-BE49-F238E27FC236}">
                <a16:creationId xmlns:a16="http://schemas.microsoft.com/office/drawing/2014/main" id="{93849C2E-6D28-D454-89B8-E141233644A6}"/>
              </a:ext>
            </a:extLst>
          </p:cNvPr>
          <p:cNvSpPr txBox="1"/>
          <p:nvPr/>
        </p:nvSpPr>
        <p:spPr>
          <a:xfrm>
            <a:off x="910734" y="2371841"/>
            <a:ext cx="2713207" cy="1754326"/>
          </a:xfrm>
          <a:prstGeom prst="rect">
            <a:avLst/>
          </a:prstGeom>
          <a:noFill/>
        </p:spPr>
        <p:txBody>
          <a:bodyPr wrap="square">
            <a:spAutoFit/>
          </a:bodyPr>
          <a:lstStyle/>
          <a:p>
            <a:pPr>
              <a:spcAft>
                <a:spcPts val="1200"/>
              </a:spcAft>
            </a:pPr>
            <a:r>
              <a:rPr lang="en-US" dirty="0">
                <a:solidFill>
                  <a:srgbClr val="002855"/>
                </a:solidFill>
                <a:effectLst/>
                <a:latin typeface="FS Elliot Pro" panose="02000503040000020004" pitchFamily="2" charset="0"/>
              </a:rPr>
              <a:t>Principal has the people, processes, and technology in place to help safeguard access to your employees’ data and retirement savings. </a:t>
            </a:r>
          </a:p>
        </p:txBody>
      </p:sp>
      <p:sp>
        <p:nvSpPr>
          <p:cNvPr id="9" name="TextBox 8">
            <a:extLst>
              <a:ext uri="{FF2B5EF4-FFF2-40B4-BE49-F238E27FC236}">
                <a16:creationId xmlns:a16="http://schemas.microsoft.com/office/drawing/2014/main" id="{EB4C9B68-A4E4-A32E-F265-C735A4AE051E}"/>
              </a:ext>
            </a:extLst>
          </p:cNvPr>
          <p:cNvSpPr txBox="1"/>
          <p:nvPr/>
        </p:nvSpPr>
        <p:spPr>
          <a:xfrm>
            <a:off x="910734" y="5292365"/>
            <a:ext cx="6917650" cy="369332"/>
          </a:xfrm>
          <a:prstGeom prst="rect">
            <a:avLst/>
          </a:prstGeom>
          <a:noFill/>
        </p:spPr>
        <p:txBody>
          <a:bodyPr wrap="square">
            <a:spAutoFit/>
          </a:bodyPr>
          <a:lstStyle/>
          <a:p>
            <a:pPr>
              <a:spcAft>
                <a:spcPts val="1200"/>
              </a:spcAft>
            </a:pPr>
            <a:r>
              <a:rPr lang="en-US" sz="1800" b="1" dirty="0">
                <a:solidFill>
                  <a:srgbClr val="002855"/>
                </a:solidFill>
                <a:effectLst/>
                <a:latin typeface="FS Elliot Pro" panose="02000503040000020004" pitchFamily="2" charset="0"/>
              </a:rPr>
              <a:t>Plus, we put in writing a Customer Protection Guarantee.</a:t>
            </a:r>
            <a:r>
              <a:rPr lang="en-US" b="1" baseline="30000" dirty="0">
                <a:solidFill>
                  <a:srgbClr val="002855"/>
                </a:solidFill>
                <a:latin typeface="FS Elliot Pro" panose="02000503040000020004" pitchFamily="2" charset="0"/>
              </a:rPr>
              <a:t>*</a:t>
            </a:r>
            <a:endParaRPr lang="en-US" sz="1800" b="1" baseline="30000" dirty="0">
              <a:solidFill>
                <a:srgbClr val="002855"/>
              </a:solidFill>
              <a:effectLst/>
              <a:latin typeface="FS Elliot Pro" panose="02000503040000020004" pitchFamily="2" charset="0"/>
            </a:endParaRPr>
          </a:p>
        </p:txBody>
      </p:sp>
      <p:pic>
        <p:nvPicPr>
          <p:cNvPr id="10" name="Picture 9">
            <a:extLst>
              <a:ext uri="{FF2B5EF4-FFF2-40B4-BE49-F238E27FC236}">
                <a16:creationId xmlns:a16="http://schemas.microsoft.com/office/drawing/2014/main" id="{B1BF7C31-0090-B67B-5AA5-961703FF28BD}"/>
              </a:ext>
            </a:extLst>
          </p:cNvPr>
          <p:cNvPicPr>
            <a:picLocks noChangeAspect="1"/>
          </p:cNvPicPr>
          <p:nvPr/>
        </p:nvPicPr>
        <p:blipFill>
          <a:blip r:embed="rId3"/>
          <a:stretch>
            <a:fillRect/>
          </a:stretch>
        </p:blipFill>
        <p:spPr>
          <a:xfrm>
            <a:off x="5133839" y="2225164"/>
            <a:ext cx="662204" cy="551837"/>
          </a:xfrm>
          <a:prstGeom prst="rect">
            <a:avLst/>
          </a:prstGeom>
        </p:spPr>
      </p:pic>
      <p:pic>
        <p:nvPicPr>
          <p:cNvPr id="11" name="Picture 10">
            <a:extLst>
              <a:ext uri="{FF2B5EF4-FFF2-40B4-BE49-F238E27FC236}">
                <a16:creationId xmlns:a16="http://schemas.microsoft.com/office/drawing/2014/main" id="{2BC2C543-245A-E28B-87A9-0DBD22A8A01C}"/>
              </a:ext>
            </a:extLst>
          </p:cNvPr>
          <p:cNvPicPr>
            <a:picLocks noChangeAspect="1"/>
          </p:cNvPicPr>
          <p:nvPr/>
        </p:nvPicPr>
        <p:blipFill>
          <a:blip r:embed="rId4"/>
          <a:stretch>
            <a:fillRect/>
          </a:stretch>
        </p:blipFill>
        <p:spPr>
          <a:xfrm>
            <a:off x="7245624" y="2169981"/>
            <a:ext cx="459864" cy="607020"/>
          </a:xfrm>
          <a:prstGeom prst="rect">
            <a:avLst/>
          </a:prstGeom>
        </p:spPr>
      </p:pic>
      <p:pic>
        <p:nvPicPr>
          <p:cNvPr id="12" name="Picture 11">
            <a:extLst>
              <a:ext uri="{FF2B5EF4-FFF2-40B4-BE49-F238E27FC236}">
                <a16:creationId xmlns:a16="http://schemas.microsoft.com/office/drawing/2014/main" id="{6C16E55A-22C6-D255-513A-509CDB651E85}"/>
              </a:ext>
            </a:extLst>
          </p:cNvPr>
          <p:cNvPicPr>
            <a:picLocks noChangeAspect="1"/>
          </p:cNvPicPr>
          <p:nvPr/>
        </p:nvPicPr>
        <p:blipFill>
          <a:blip r:embed="rId5"/>
          <a:stretch>
            <a:fillRect/>
          </a:stretch>
        </p:blipFill>
        <p:spPr>
          <a:xfrm>
            <a:off x="9261805" y="2188375"/>
            <a:ext cx="588626" cy="588626"/>
          </a:xfrm>
          <a:prstGeom prst="rect">
            <a:avLst/>
          </a:prstGeom>
        </p:spPr>
      </p:pic>
      <p:pic>
        <p:nvPicPr>
          <p:cNvPr id="13" name="Picture 12">
            <a:extLst>
              <a:ext uri="{FF2B5EF4-FFF2-40B4-BE49-F238E27FC236}">
                <a16:creationId xmlns:a16="http://schemas.microsoft.com/office/drawing/2014/main" id="{B6CF6170-FDDD-C7A4-9E8B-AD3A437FF83C}"/>
              </a:ext>
            </a:extLst>
          </p:cNvPr>
          <p:cNvPicPr>
            <a:picLocks noChangeAspect="1"/>
          </p:cNvPicPr>
          <p:nvPr/>
        </p:nvPicPr>
        <p:blipFill>
          <a:blip r:embed="rId6"/>
          <a:stretch>
            <a:fillRect/>
          </a:stretch>
        </p:blipFill>
        <p:spPr>
          <a:xfrm>
            <a:off x="5133839" y="3679860"/>
            <a:ext cx="662204" cy="588626"/>
          </a:xfrm>
          <a:prstGeom prst="rect">
            <a:avLst/>
          </a:prstGeom>
        </p:spPr>
      </p:pic>
      <p:pic>
        <p:nvPicPr>
          <p:cNvPr id="14" name="Picture 13">
            <a:extLst>
              <a:ext uri="{FF2B5EF4-FFF2-40B4-BE49-F238E27FC236}">
                <a16:creationId xmlns:a16="http://schemas.microsoft.com/office/drawing/2014/main" id="{F9790EFA-BCAD-39E1-BB28-26118B1BB1C2}"/>
              </a:ext>
            </a:extLst>
          </p:cNvPr>
          <p:cNvPicPr>
            <a:picLocks noChangeAspect="1"/>
          </p:cNvPicPr>
          <p:nvPr/>
        </p:nvPicPr>
        <p:blipFill>
          <a:blip r:embed="rId7"/>
          <a:stretch>
            <a:fillRect/>
          </a:stretch>
        </p:blipFill>
        <p:spPr>
          <a:xfrm>
            <a:off x="7181243" y="3679860"/>
            <a:ext cx="588626" cy="588626"/>
          </a:xfrm>
          <a:prstGeom prst="rect">
            <a:avLst/>
          </a:prstGeom>
        </p:spPr>
      </p:pic>
      <p:pic>
        <p:nvPicPr>
          <p:cNvPr id="15" name="Picture 14">
            <a:extLst>
              <a:ext uri="{FF2B5EF4-FFF2-40B4-BE49-F238E27FC236}">
                <a16:creationId xmlns:a16="http://schemas.microsoft.com/office/drawing/2014/main" id="{4B634F8E-6EEF-F59A-AB80-0F18D6560298}"/>
              </a:ext>
            </a:extLst>
          </p:cNvPr>
          <p:cNvPicPr>
            <a:picLocks noChangeAspect="1"/>
          </p:cNvPicPr>
          <p:nvPr/>
        </p:nvPicPr>
        <p:blipFill>
          <a:blip r:embed="rId8"/>
          <a:stretch>
            <a:fillRect/>
          </a:stretch>
        </p:blipFill>
        <p:spPr>
          <a:xfrm>
            <a:off x="9344581" y="3606282"/>
            <a:ext cx="423075" cy="662204"/>
          </a:xfrm>
          <a:prstGeom prst="rect">
            <a:avLst/>
          </a:prstGeom>
        </p:spPr>
      </p:pic>
      <p:sp>
        <p:nvSpPr>
          <p:cNvPr id="18" name="TextBox 17">
            <a:extLst>
              <a:ext uri="{FF2B5EF4-FFF2-40B4-BE49-F238E27FC236}">
                <a16:creationId xmlns:a16="http://schemas.microsoft.com/office/drawing/2014/main" id="{20ACDECF-40A2-492F-324D-D675815F61A5}"/>
              </a:ext>
            </a:extLst>
          </p:cNvPr>
          <p:cNvSpPr txBox="1"/>
          <p:nvPr/>
        </p:nvSpPr>
        <p:spPr>
          <a:xfrm>
            <a:off x="4591363" y="2817548"/>
            <a:ext cx="1747157" cy="584775"/>
          </a:xfrm>
          <a:prstGeom prst="rect">
            <a:avLst/>
          </a:prstGeom>
          <a:noFill/>
        </p:spPr>
        <p:txBody>
          <a:bodyPr wrap="square">
            <a:spAutoFit/>
          </a:bodyPr>
          <a:lstStyle/>
          <a:p>
            <a:pPr algn="ctr"/>
            <a:r>
              <a:rPr lang="en-US" sz="1600" b="1" dirty="0">
                <a:solidFill>
                  <a:srgbClr val="004C97"/>
                </a:solidFill>
                <a:effectLst/>
                <a:latin typeface="FS Elliot Pro" panose="02000503040000020004" pitchFamily="2" charset="0"/>
              </a:rPr>
              <a:t>Identity validation</a:t>
            </a:r>
            <a:endParaRPr lang="en-US" sz="1600" dirty="0">
              <a:solidFill>
                <a:srgbClr val="004C97"/>
              </a:solidFill>
              <a:effectLst/>
              <a:latin typeface="FS Elliot Pro" panose="02000503040000020004" pitchFamily="2" charset="0"/>
            </a:endParaRPr>
          </a:p>
        </p:txBody>
      </p:sp>
      <p:sp>
        <p:nvSpPr>
          <p:cNvPr id="19" name="TextBox 18">
            <a:extLst>
              <a:ext uri="{FF2B5EF4-FFF2-40B4-BE49-F238E27FC236}">
                <a16:creationId xmlns:a16="http://schemas.microsoft.com/office/drawing/2014/main" id="{DF23AF5C-91E8-7B52-E9FE-D6DF0673A236}"/>
              </a:ext>
            </a:extLst>
          </p:cNvPr>
          <p:cNvSpPr txBox="1"/>
          <p:nvPr/>
        </p:nvSpPr>
        <p:spPr>
          <a:xfrm>
            <a:off x="4395420" y="4360366"/>
            <a:ext cx="2139042" cy="584775"/>
          </a:xfrm>
          <a:prstGeom prst="rect">
            <a:avLst/>
          </a:prstGeom>
          <a:noFill/>
        </p:spPr>
        <p:txBody>
          <a:bodyPr wrap="square">
            <a:spAutoFit/>
          </a:bodyPr>
          <a:lstStyle/>
          <a:p>
            <a:pPr algn="ctr"/>
            <a:r>
              <a:rPr lang="en-US" sz="1600" b="1" dirty="0">
                <a:solidFill>
                  <a:srgbClr val="004C97"/>
                </a:solidFill>
                <a:effectLst/>
                <a:latin typeface="FS Elliot Pro" panose="02000503040000020004" pitchFamily="2" charset="0"/>
              </a:rPr>
              <a:t>Acoustical analysis and phone printing</a:t>
            </a:r>
          </a:p>
        </p:txBody>
      </p:sp>
      <p:sp>
        <p:nvSpPr>
          <p:cNvPr id="20" name="TextBox 19">
            <a:extLst>
              <a:ext uri="{FF2B5EF4-FFF2-40B4-BE49-F238E27FC236}">
                <a16:creationId xmlns:a16="http://schemas.microsoft.com/office/drawing/2014/main" id="{1F54CF73-3D2C-94F4-9656-465FD0DD52E2}"/>
              </a:ext>
            </a:extLst>
          </p:cNvPr>
          <p:cNvSpPr txBox="1"/>
          <p:nvPr/>
        </p:nvSpPr>
        <p:spPr>
          <a:xfrm>
            <a:off x="6601978" y="2817548"/>
            <a:ext cx="1747157" cy="584775"/>
          </a:xfrm>
          <a:prstGeom prst="rect">
            <a:avLst/>
          </a:prstGeom>
          <a:noFill/>
        </p:spPr>
        <p:txBody>
          <a:bodyPr wrap="square">
            <a:spAutoFit/>
          </a:bodyPr>
          <a:lstStyle/>
          <a:p>
            <a:pPr algn="ctr"/>
            <a:r>
              <a:rPr lang="en-US" sz="1600" b="1" dirty="0">
                <a:solidFill>
                  <a:srgbClr val="004C97"/>
                </a:solidFill>
                <a:effectLst/>
                <a:latin typeface="FS Elliot Pro" panose="02000503040000020004" pitchFamily="2" charset="0"/>
              </a:rPr>
              <a:t>Behavioral biometrics</a:t>
            </a:r>
            <a:endParaRPr lang="en-US" sz="1600" dirty="0">
              <a:solidFill>
                <a:srgbClr val="004C97"/>
              </a:solidFill>
              <a:effectLst/>
              <a:latin typeface="FS Elliot Pro" panose="02000503040000020004" pitchFamily="2" charset="0"/>
            </a:endParaRPr>
          </a:p>
        </p:txBody>
      </p:sp>
      <p:sp>
        <p:nvSpPr>
          <p:cNvPr id="21" name="TextBox 20">
            <a:extLst>
              <a:ext uri="{FF2B5EF4-FFF2-40B4-BE49-F238E27FC236}">
                <a16:creationId xmlns:a16="http://schemas.microsoft.com/office/drawing/2014/main" id="{33519E56-4145-502B-E4B8-A1F6007C99CF}"/>
              </a:ext>
            </a:extLst>
          </p:cNvPr>
          <p:cNvSpPr txBox="1"/>
          <p:nvPr/>
        </p:nvSpPr>
        <p:spPr>
          <a:xfrm>
            <a:off x="6844575" y="4360366"/>
            <a:ext cx="1261962" cy="584775"/>
          </a:xfrm>
          <a:prstGeom prst="rect">
            <a:avLst/>
          </a:prstGeom>
          <a:noFill/>
        </p:spPr>
        <p:txBody>
          <a:bodyPr wrap="square">
            <a:spAutoFit/>
          </a:bodyPr>
          <a:lstStyle/>
          <a:p>
            <a:pPr algn="ctr"/>
            <a:r>
              <a:rPr lang="en-US" sz="1600" b="1" dirty="0">
                <a:solidFill>
                  <a:srgbClr val="004C97"/>
                </a:solidFill>
                <a:effectLst/>
                <a:latin typeface="FS Elliot Pro" panose="02000503040000020004" pitchFamily="2" charset="0"/>
              </a:rPr>
              <a:t>Account validation</a:t>
            </a:r>
            <a:endParaRPr lang="en-US" sz="1600" dirty="0">
              <a:solidFill>
                <a:srgbClr val="004C97"/>
              </a:solidFill>
              <a:effectLst/>
              <a:latin typeface="FS Elliot Pro" panose="02000503040000020004" pitchFamily="2" charset="0"/>
            </a:endParaRPr>
          </a:p>
        </p:txBody>
      </p:sp>
      <p:sp>
        <p:nvSpPr>
          <p:cNvPr id="22" name="TextBox 21">
            <a:extLst>
              <a:ext uri="{FF2B5EF4-FFF2-40B4-BE49-F238E27FC236}">
                <a16:creationId xmlns:a16="http://schemas.microsoft.com/office/drawing/2014/main" id="{D5941AC2-910C-7B68-9D0A-7E88A3E776C8}"/>
              </a:ext>
            </a:extLst>
          </p:cNvPr>
          <p:cNvSpPr txBox="1"/>
          <p:nvPr/>
        </p:nvSpPr>
        <p:spPr>
          <a:xfrm>
            <a:off x="8682540" y="2817548"/>
            <a:ext cx="1747157" cy="584775"/>
          </a:xfrm>
          <a:prstGeom prst="rect">
            <a:avLst/>
          </a:prstGeom>
          <a:noFill/>
        </p:spPr>
        <p:txBody>
          <a:bodyPr wrap="square">
            <a:spAutoFit/>
          </a:bodyPr>
          <a:lstStyle/>
          <a:p>
            <a:pPr algn="ctr"/>
            <a:r>
              <a:rPr lang="en-US" sz="1600" b="1" dirty="0">
                <a:solidFill>
                  <a:srgbClr val="004C97"/>
                </a:solidFill>
                <a:effectLst/>
                <a:latin typeface="FS Elliot Pro" panose="02000503040000020004" pitchFamily="2" charset="0"/>
              </a:rPr>
              <a:t>Two-factor authentication</a:t>
            </a:r>
            <a:endParaRPr lang="en-US" sz="1600" dirty="0">
              <a:solidFill>
                <a:srgbClr val="004C97"/>
              </a:solidFill>
              <a:effectLst/>
              <a:latin typeface="FS Elliot Pro" panose="02000503040000020004" pitchFamily="2" charset="0"/>
            </a:endParaRPr>
          </a:p>
        </p:txBody>
      </p:sp>
      <p:sp>
        <p:nvSpPr>
          <p:cNvPr id="23" name="TextBox 22">
            <a:extLst>
              <a:ext uri="{FF2B5EF4-FFF2-40B4-BE49-F238E27FC236}">
                <a16:creationId xmlns:a16="http://schemas.microsoft.com/office/drawing/2014/main" id="{522318D1-39AE-26FD-E260-30C2E9766733}"/>
              </a:ext>
            </a:extLst>
          </p:cNvPr>
          <p:cNvSpPr txBox="1"/>
          <p:nvPr/>
        </p:nvSpPr>
        <p:spPr>
          <a:xfrm>
            <a:off x="8281325" y="4360366"/>
            <a:ext cx="2549586" cy="830997"/>
          </a:xfrm>
          <a:prstGeom prst="rect">
            <a:avLst/>
          </a:prstGeom>
          <a:noFill/>
        </p:spPr>
        <p:txBody>
          <a:bodyPr wrap="square">
            <a:spAutoFit/>
          </a:bodyPr>
          <a:lstStyle/>
          <a:p>
            <a:pPr algn="ctr"/>
            <a:r>
              <a:rPr lang="en-US" sz="1600" b="1" dirty="0">
                <a:solidFill>
                  <a:srgbClr val="004C97"/>
                </a:solidFill>
                <a:effectLst/>
                <a:latin typeface="FS Elliot Pro" panose="02000503040000020004" pitchFamily="2" charset="0"/>
              </a:rPr>
              <a:t>Transaction updates </a:t>
            </a:r>
            <a:br>
              <a:rPr lang="en-US" sz="1600" b="1" dirty="0">
                <a:solidFill>
                  <a:srgbClr val="004C97"/>
                </a:solidFill>
                <a:effectLst/>
                <a:latin typeface="FS Elliot Pro" panose="02000503040000020004" pitchFamily="2" charset="0"/>
              </a:rPr>
            </a:br>
            <a:r>
              <a:rPr lang="en-US" sz="1600" b="1" dirty="0">
                <a:solidFill>
                  <a:srgbClr val="004C97"/>
                </a:solidFill>
                <a:effectLst/>
                <a:latin typeface="FS Elliot Pro" panose="02000503040000020004" pitchFamily="2" charset="0"/>
              </a:rPr>
              <a:t>via text for notification </a:t>
            </a:r>
            <a:br>
              <a:rPr lang="en-US" sz="1600" b="1" dirty="0">
                <a:solidFill>
                  <a:srgbClr val="004C97"/>
                </a:solidFill>
                <a:effectLst/>
                <a:latin typeface="FS Elliot Pro" panose="02000503040000020004" pitchFamily="2" charset="0"/>
              </a:rPr>
            </a:br>
            <a:r>
              <a:rPr lang="en-US" sz="1600" b="1" dirty="0">
                <a:solidFill>
                  <a:srgbClr val="004C97"/>
                </a:solidFill>
                <a:effectLst/>
                <a:latin typeface="FS Elliot Pro" panose="02000503040000020004" pitchFamily="2" charset="0"/>
              </a:rPr>
              <a:t>of fraudulent activity</a:t>
            </a:r>
            <a:endParaRPr lang="en-US" sz="1600" dirty="0">
              <a:solidFill>
                <a:srgbClr val="004C97"/>
              </a:solidFill>
              <a:effectLst/>
              <a:latin typeface="FS Elliot Pro" panose="02000503040000020004" pitchFamily="2" charset="0"/>
            </a:endParaRPr>
          </a:p>
        </p:txBody>
      </p:sp>
      <p:sp>
        <p:nvSpPr>
          <p:cNvPr id="24" name="TextBox 23">
            <a:extLst>
              <a:ext uri="{FF2B5EF4-FFF2-40B4-BE49-F238E27FC236}">
                <a16:creationId xmlns:a16="http://schemas.microsoft.com/office/drawing/2014/main" id="{FAB681FE-385D-0828-6D6A-81BD7BBC13D4}"/>
              </a:ext>
            </a:extLst>
          </p:cNvPr>
          <p:cNvSpPr txBox="1"/>
          <p:nvPr/>
        </p:nvSpPr>
        <p:spPr>
          <a:xfrm>
            <a:off x="104385" y="6203737"/>
            <a:ext cx="7444080" cy="338554"/>
          </a:xfrm>
          <a:prstGeom prst="rect">
            <a:avLst/>
          </a:prstGeom>
          <a:noFill/>
        </p:spPr>
        <p:txBody>
          <a:bodyPr wrap="square" anchor="b" anchorCtr="0">
            <a:spAutoFit/>
          </a:bodyPr>
          <a:lstStyle/>
          <a:p>
            <a:pPr>
              <a:spcAft>
                <a:spcPts val="600"/>
              </a:spcAft>
            </a:pPr>
            <a:r>
              <a:rPr lang="en-US" sz="800" dirty="0">
                <a:solidFill>
                  <a:srgbClr val="002855"/>
                </a:solidFill>
                <a:latin typeface="FS Elliot Pro"/>
              </a:rPr>
              <a:t>* Employer-sponsored retirement plans are defined benefit or defined contribution. The guarantee applies to employer sponsored defined benefit, ESOP or defined contribution plans and is effective for unauthorized activity that occurs through no fault of their own. Exclusions to the policy may apply.</a:t>
            </a:r>
          </a:p>
        </p:txBody>
      </p:sp>
      <p:sp>
        <p:nvSpPr>
          <p:cNvPr id="26" name="TextBox 25">
            <a:extLst>
              <a:ext uri="{FF2B5EF4-FFF2-40B4-BE49-F238E27FC236}">
                <a16:creationId xmlns:a16="http://schemas.microsoft.com/office/drawing/2014/main" id="{7811B611-4700-4E0D-B070-291C4291E2D0}"/>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rgbClr val="002855"/>
                </a:solidFill>
                <a:latin typeface="FS Elliot Pro"/>
              </a:rPr>
              <a:t>For financial professional and plan sponsor use only. </a:t>
            </a:r>
            <a:endParaRPr lang="en-US" sz="800" dirty="0">
              <a:solidFill>
                <a:srgbClr val="002855"/>
              </a:solidFill>
              <a:latin typeface="FS Elliot Pro" panose="02000503040000020004" pitchFamily="50" charset="0"/>
            </a:endParaRPr>
          </a:p>
        </p:txBody>
      </p:sp>
      <p:sp>
        <p:nvSpPr>
          <p:cNvPr id="2" name="TextBox 1">
            <a:extLst>
              <a:ext uri="{FF2B5EF4-FFF2-40B4-BE49-F238E27FC236}">
                <a16:creationId xmlns:a16="http://schemas.microsoft.com/office/drawing/2014/main" id="{A97D4F63-2A6D-F057-2DD3-7F4648E0CF94}"/>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rgbClr val="002855"/>
                </a:solidFill>
                <a:latin typeface="FS Elliot Pro" panose="02000503040000020004" pitchFamily="50" charset="0"/>
              </a:rPr>
              <a:t>PQ12765F-02 | 2924614-052023 | 05/2023 </a:t>
            </a:r>
            <a:endParaRPr lang="en-US" sz="800" dirty="0">
              <a:solidFill>
                <a:srgbClr val="002855"/>
              </a:solidFill>
            </a:endParaRPr>
          </a:p>
        </p:txBody>
      </p:sp>
    </p:spTree>
    <p:extLst>
      <p:ext uri="{BB962C8B-B14F-4D97-AF65-F5344CB8AC3E}">
        <p14:creationId xmlns:p14="http://schemas.microsoft.com/office/powerpoint/2010/main" val="3464789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226EE4D-2DC5-1C94-DD4A-3D4819B9B0B0}"/>
              </a:ext>
            </a:extLst>
          </p:cNvPr>
          <p:cNvSpPr txBox="1"/>
          <p:nvPr/>
        </p:nvSpPr>
        <p:spPr>
          <a:xfrm>
            <a:off x="616818" y="716580"/>
            <a:ext cx="10987353" cy="5917004"/>
          </a:xfrm>
          <a:prstGeom prst="rect">
            <a:avLst/>
          </a:prstGeom>
          <a:noFill/>
        </p:spPr>
        <p:txBody>
          <a:bodyPr wrap="square">
            <a:spAutoFit/>
          </a:bodyPr>
          <a:lstStyle/>
          <a:p>
            <a:pPr>
              <a:spcAft>
                <a:spcPts val="300"/>
              </a:spcAft>
            </a:pPr>
            <a:r>
              <a:rPr lang="en-US" sz="800" dirty="0">
                <a:solidFill>
                  <a:srgbClr val="000000"/>
                </a:solidFill>
                <a:effectLst/>
                <a:latin typeface="FS Elliot Pro" panose="02000503040000020004" pitchFamily="2" charset="0"/>
              </a:rPr>
              <a:t>Morningstar Investment Management LLC is not an affiliate of any company of the Principal Financial Group.</a:t>
            </a:r>
          </a:p>
          <a:p>
            <a:pPr>
              <a:spcAft>
                <a:spcPts val="300"/>
              </a:spcAft>
            </a:pPr>
            <a:r>
              <a:rPr lang="en-US" sz="800" dirty="0">
                <a:solidFill>
                  <a:srgbClr val="000000"/>
                </a:solidFill>
                <a:effectLst/>
                <a:latin typeface="FS Elliot Pro" panose="02000503040000020004" pitchFamily="2" charset="0"/>
              </a:rPr>
              <a:t>RetireView</a:t>
            </a:r>
            <a:r>
              <a:rPr lang="en-US" sz="800" baseline="30000" dirty="0">
                <a:solidFill>
                  <a:srgbClr val="000000"/>
                </a:solidFill>
                <a:effectLst/>
                <a:latin typeface="FS Elliot Pro" panose="02000503040000020004" pitchFamily="2" charset="0"/>
              </a:rPr>
              <a:t>®</a:t>
            </a:r>
            <a:r>
              <a:rPr lang="en-US" sz="800" dirty="0">
                <a:solidFill>
                  <a:srgbClr val="000000"/>
                </a:solidFill>
                <a:effectLst/>
                <a:latin typeface="FS Elliot Pro" panose="02000503040000020004" pitchFamily="2" charset="0"/>
              </a:rPr>
              <a:t> is an educational service designed to help retirement plan participants determine an appropriate investment mix for their</a:t>
            </a:r>
            <a:r>
              <a:rPr lang="en-US" sz="800" dirty="0">
                <a:solidFill>
                  <a:srgbClr val="000000"/>
                </a:solidFill>
                <a:latin typeface="FS Elliot Pro" panose="02000503040000020004" pitchFamily="2" charset="0"/>
              </a:rPr>
              <a:t> </a:t>
            </a:r>
            <a:r>
              <a:rPr lang="en-US" sz="800" dirty="0">
                <a:solidFill>
                  <a:srgbClr val="000000"/>
                </a:solidFill>
                <a:effectLst/>
                <a:latin typeface="FS Elliot Pro" panose="02000503040000020004" pitchFamily="2" charset="0"/>
              </a:rPr>
              <a:t>retirement account. Principal retained Morningstar Investment Management LLC, a registered investment adviser and subsidiary of Morningstar, Inc., to create asset class-level model portfolios (“Models”) for RetireView. In no way should Morningstar Investment Management’s creation of the Models be viewed as advice or establishing any kind of advisory relationship with Morningstar Investment Management.</a:t>
            </a:r>
          </a:p>
          <a:p>
            <a:pPr>
              <a:spcAft>
                <a:spcPts val="300"/>
              </a:spcAft>
            </a:pPr>
            <a:r>
              <a:rPr lang="en-US" sz="800" dirty="0">
                <a:solidFill>
                  <a:srgbClr val="000000"/>
                </a:solidFill>
                <a:effectLst/>
                <a:latin typeface="FS Elliot Pro" panose="02000503040000020004" pitchFamily="2" charset="0"/>
              </a:rPr>
              <a:t>Morningstar Investment Management does not endorse and/or recommend any specific financial product that may be used in conjunction with the Models.</a:t>
            </a:r>
          </a:p>
          <a:p>
            <a:pPr>
              <a:spcAft>
                <a:spcPts val="300"/>
              </a:spcAft>
            </a:pPr>
            <a:r>
              <a:rPr lang="en-US" sz="800" b="1" dirty="0">
                <a:solidFill>
                  <a:srgbClr val="000000"/>
                </a:solidFill>
                <a:effectLst/>
                <a:latin typeface="FS Elliot Pro" panose="02000503040000020004" pitchFamily="2" charset="0"/>
              </a:rPr>
              <a:t>Equity investment </a:t>
            </a:r>
            <a:r>
              <a:rPr lang="en-US" sz="800" dirty="0">
                <a:solidFill>
                  <a:srgbClr val="000000"/>
                </a:solidFill>
                <a:effectLst/>
                <a:latin typeface="FS Elliot Pro" panose="02000503040000020004" pitchFamily="2" charset="0"/>
              </a:rPr>
              <a:t>options involve greater risk, including heightened volatility, than fixed-income investment options. </a:t>
            </a:r>
            <a:r>
              <a:rPr lang="en-US" sz="800" b="1" dirty="0">
                <a:solidFill>
                  <a:srgbClr val="000000"/>
                </a:solidFill>
                <a:effectLst/>
                <a:latin typeface="FS Elliot Pro" panose="02000503040000020004" pitchFamily="2" charset="0"/>
              </a:rPr>
              <a:t>Fixed-income</a:t>
            </a:r>
            <a:r>
              <a:rPr lang="en-US" sz="800" dirty="0">
                <a:solidFill>
                  <a:srgbClr val="000000"/>
                </a:solidFill>
                <a:effectLst/>
                <a:latin typeface="FS Elliot Pro" panose="02000503040000020004" pitchFamily="2" charset="0"/>
              </a:rPr>
              <a:t> investments are subject to interest rate risk; as interest rates rise their</a:t>
            </a:r>
            <a:r>
              <a:rPr lang="en-US" sz="800" dirty="0">
                <a:solidFill>
                  <a:srgbClr val="000000"/>
                </a:solidFill>
                <a:latin typeface="FS Elliot Pro" panose="02000503040000020004" pitchFamily="2" charset="0"/>
              </a:rPr>
              <a:t> </a:t>
            </a:r>
            <a:r>
              <a:rPr lang="en-US" sz="800" dirty="0">
                <a:solidFill>
                  <a:srgbClr val="000000"/>
                </a:solidFill>
                <a:effectLst/>
                <a:latin typeface="FS Elliot Pro" panose="02000503040000020004" pitchFamily="2" charset="0"/>
              </a:rPr>
              <a:t>value will decline. </a:t>
            </a:r>
            <a:r>
              <a:rPr lang="en-US" sz="800" b="1" dirty="0">
                <a:solidFill>
                  <a:srgbClr val="000000"/>
                </a:solidFill>
                <a:effectLst/>
                <a:latin typeface="FS Elliot Pro" panose="02000503040000020004" pitchFamily="2" charset="0"/>
              </a:rPr>
              <a:t>International and global </a:t>
            </a:r>
            <a:r>
              <a:rPr lang="en-US" sz="800" dirty="0">
                <a:solidFill>
                  <a:srgbClr val="000000"/>
                </a:solidFill>
                <a:effectLst/>
                <a:latin typeface="FS Elliot Pro" panose="02000503040000020004" pitchFamily="2" charset="0"/>
              </a:rPr>
              <a:t>investment options are subject to additional risk due to fluctuating exchange rates, foreign accounting and financial policies, and other economic and political environments. </a:t>
            </a:r>
            <a:r>
              <a:rPr lang="en-US" sz="800" b="1" dirty="0">
                <a:solidFill>
                  <a:srgbClr val="000000"/>
                </a:solidFill>
                <a:effectLst/>
                <a:latin typeface="FS Elliot Pro" panose="02000503040000020004" pitchFamily="2" charset="0"/>
              </a:rPr>
              <a:t>Asset allocation </a:t>
            </a:r>
            <a:r>
              <a:rPr lang="en-US" sz="800" dirty="0">
                <a:solidFill>
                  <a:srgbClr val="000000"/>
                </a:solidFill>
                <a:effectLst/>
                <a:latin typeface="FS Elliot Pro" panose="02000503040000020004" pitchFamily="2" charset="0"/>
              </a:rPr>
              <a:t>does not ensure a profit or protect against a loss. Fixed-income and asset allocation investment options that invest in </a:t>
            </a:r>
            <a:r>
              <a:rPr lang="en-US" sz="800" b="1" dirty="0">
                <a:solidFill>
                  <a:srgbClr val="000000"/>
                </a:solidFill>
                <a:effectLst/>
                <a:latin typeface="FS Elliot Pro" panose="02000503040000020004" pitchFamily="2" charset="0"/>
              </a:rPr>
              <a:t>mortgage securities </a:t>
            </a:r>
            <a:r>
              <a:rPr lang="en-US" sz="800" dirty="0">
                <a:solidFill>
                  <a:srgbClr val="000000"/>
                </a:solidFill>
                <a:effectLst/>
                <a:latin typeface="FS Elliot Pro" panose="02000503040000020004" pitchFamily="2" charset="0"/>
              </a:rPr>
              <a:t>are subject to increased risk due to real estate exposure. Review the RetireView Terms and Conditions for a full discussion of the features of this service, including rebalancing and automatic age adjustment of the populated models.</a:t>
            </a:r>
          </a:p>
          <a:p>
            <a:pPr>
              <a:spcAft>
                <a:spcPts val="300"/>
              </a:spcAft>
            </a:pPr>
            <a:r>
              <a:rPr lang="en-US" sz="800" b="1" dirty="0">
                <a:solidFill>
                  <a:srgbClr val="000000"/>
                </a:solidFill>
                <a:effectLst/>
                <a:latin typeface="FS Elliot Pro" panose="02000503040000020004" pitchFamily="2" charset="0"/>
              </a:rPr>
              <a:t>Investing involves risk, including possible loss of principal.</a:t>
            </a:r>
          </a:p>
          <a:p>
            <a:pPr>
              <a:spcAft>
                <a:spcPts val="300"/>
              </a:spcAft>
            </a:pPr>
            <a:r>
              <a:rPr lang="en-US" sz="800" dirty="0">
                <a:solidFill>
                  <a:srgbClr val="000000"/>
                </a:solidFill>
                <a:effectLst/>
                <a:latin typeface="FS Elliot Pro" panose="02000503040000020004" pitchFamily="2" charset="0"/>
              </a:rPr>
              <a:t>Models are created by Morningstar Investment Management LLC. Morningstar Investment Management begins by analyzing asset classes and constructs long-term expected returns, standard deviations, and correlation coefficients. These form the inputs for the mean-variance optimization, a statistical technique. Because forecasting is a critical and pivotal step in the asset allocation process, Morningstar Investment Management develops proprietary capital market forecasts for each asset class using a combination of historical data, current market information and additional analysis. Each forecast becomes an input in portfolio creation. Models are intended to be used as an additional information source for retirement plan participants making investment allocation decisions. Pursuant to the Department of Labor’s Definition of Investment Education, such Models (taken alone or in conjunction with this document) do not constitute investment advice for purposes of the Employee Retirement Income Security Act (ERISA), and there is no agreement or understanding between Morningstar Investment Management and us or any plan or plan fiduciary, or any participant who uses this service, under which the latter receives information, recommendations or advice concerning investments that are to be used for any investment decisions relating to the plan. Accordingly, neither we nor Morningstar Investment Management are a fiduciary with respect to your plan sponsor’s plan for purposes of this service, including the features of rebalancing and aging. Following an asset allocation Model does not ensure a profit or protect against a loss. Performance of the individual Models may fluctuate and will be influenced by many factors. In applying particular asset allocation Models to their individual situations, participants or beneficiaries should consider their other assets, income and investments (e.g., equity in a home, Social Security benefits, IRA investments, savings accounts and interests in other qualified and nonqualified plans) in addition to their interests in the plan.</a:t>
            </a:r>
          </a:p>
          <a:p>
            <a:pPr>
              <a:spcAft>
                <a:spcPts val="300"/>
              </a:spcAft>
            </a:pPr>
            <a:r>
              <a:rPr lang="en-US" sz="800" i="1" dirty="0">
                <a:solidFill>
                  <a:srgbClr val="000000"/>
                </a:solidFill>
                <a:effectLst/>
                <a:latin typeface="FS Elliot Pro" panose="02000503040000020004" pitchFamily="2" charset="0"/>
              </a:rPr>
              <a:t>Target My Retirement </a:t>
            </a:r>
            <a:r>
              <a:rPr lang="en-US" sz="800" dirty="0">
                <a:solidFill>
                  <a:srgbClr val="000000"/>
                </a:solidFill>
                <a:effectLst/>
                <a:latin typeface="FS Elliot Pro" panose="02000503040000020004" pitchFamily="2" charset="0"/>
              </a:rPr>
              <a:t>is a managed account program that provides participants with a personalized approach to retirement planning and an investment strategy that moves on a glide path toward their retirement.</a:t>
            </a:r>
          </a:p>
          <a:p>
            <a:pPr>
              <a:spcAft>
                <a:spcPts val="300"/>
              </a:spcAft>
            </a:pPr>
            <a:r>
              <a:rPr lang="en-US" sz="800" dirty="0">
                <a:solidFill>
                  <a:srgbClr val="000000"/>
                </a:solidFill>
                <a:effectLst/>
                <a:latin typeface="FS Elliot Pro" panose="02000503040000020004" pitchFamily="2" charset="0"/>
              </a:rPr>
              <a:t>Principal has retained Morningstar Investment Management LLC as an investment adviser to create and manage the Target My Retirement investment strategies. Morningstar Investment Management uses its proprietary platform, Morningstar</a:t>
            </a:r>
            <a:r>
              <a:rPr lang="en-US" sz="800" baseline="30000" dirty="0">
                <a:solidFill>
                  <a:srgbClr val="000000"/>
                </a:solidFill>
                <a:effectLst/>
                <a:latin typeface="FS Elliot Pro" panose="02000503040000020004" pitchFamily="2" charset="0"/>
              </a:rPr>
              <a:t>®</a:t>
            </a:r>
            <a:r>
              <a:rPr lang="en-US" sz="800" dirty="0">
                <a:solidFill>
                  <a:srgbClr val="000000"/>
                </a:solidFill>
                <a:effectLst/>
                <a:latin typeface="FS Elliot Pro" panose="02000503040000020004" pitchFamily="2" charset="0"/>
              </a:rPr>
              <a:t> Retirement </a:t>
            </a:r>
            <a:r>
              <a:rPr lang="en-US" sz="800" dirty="0" err="1">
                <a:solidFill>
                  <a:srgbClr val="000000"/>
                </a:solidFill>
                <a:effectLst/>
                <a:latin typeface="FS Elliot Pro" panose="02000503040000020004" pitchFamily="2" charset="0"/>
              </a:rPr>
              <a:t>Manager</a:t>
            </a:r>
            <a:r>
              <a:rPr lang="en-US" sz="800" baseline="30000" dirty="0" err="1">
                <a:solidFill>
                  <a:srgbClr val="000000"/>
                </a:solidFill>
                <a:effectLst/>
                <a:latin typeface="FS Elliot Pro" panose="02000503040000020004" pitchFamily="2" charset="0"/>
              </a:rPr>
              <a:t>SM</a:t>
            </a:r>
            <a:r>
              <a:rPr lang="en-US" sz="800" dirty="0">
                <a:solidFill>
                  <a:srgbClr val="000000"/>
                </a:solidFill>
                <a:effectLst/>
                <a:latin typeface="FS Elliot Pro" panose="02000503040000020004" pitchFamily="2" charset="0"/>
              </a:rPr>
              <a:t> to provide personalized advice on retirement age, savings rate, and investment strategies with the goal of helping a participant reach their retirement goals.</a:t>
            </a:r>
          </a:p>
          <a:p>
            <a:pPr>
              <a:spcAft>
                <a:spcPts val="300"/>
              </a:spcAft>
            </a:pPr>
            <a:r>
              <a:rPr lang="en-US" sz="800" dirty="0">
                <a:solidFill>
                  <a:srgbClr val="000000"/>
                </a:solidFill>
                <a:effectLst/>
                <a:latin typeface="FS Elliot Pro" panose="02000503040000020004" pitchFamily="2" charset="0"/>
              </a:rPr>
              <a:t>This service is offered by Morningstar Investment Management LLC, a registered investment adviser and subsidiary of Morningstar, Inc., and is intended for citizens or legal residents of the United States or its territories. Investment advice generated by this service is based on information provided and limited to the investment options available in the defined contribution plan. </a:t>
            </a:r>
            <a:r>
              <a:rPr lang="en-US" sz="800" b="1" dirty="0">
                <a:solidFill>
                  <a:srgbClr val="000000"/>
                </a:solidFill>
                <a:effectLst/>
                <a:latin typeface="FS Elliot Pro" panose="02000503040000020004" pitchFamily="2" charset="0"/>
              </a:rPr>
              <a:t>Projections and other information regarding the likelihood of various retirement income and/or investment outcomes are hypothetical in nature, do not reflect  actual results, and are not guarantees of future results. Results may vary with each use and over time. </a:t>
            </a:r>
            <a:r>
              <a:rPr lang="en-US" sz="800" dirty="0">
                <a:solidFill>
                  <a:srgbClr val="000000"/>
                </a:solidFill>
                <a:effectLst/>
                <a:latin typeface="FS Elliot Pro" panose="02000503040000020004" pitchFamily="2" charset="0"/>
              </a:rPr>
              <a:t>The Morningstar name and logo are registered marks of Morningstar, Inc. Morningstar Investment Management is not affiliated with Principal.</a:t>
            </a:r>
          </a:p>
          <a:p>
            <a:pPr>
              <a:spcAft>
                <a:spcPts val="300"/>
              </a:spcAft>
            </a:pPr>
            <a:r>
              <a:rPr lang="en-US" sz="800" dirty="0">
                <a:solidFill>
                  <a:srgbClr val="000000"/>
                </a:solidFill>
                <a:effectLst/>
                <a:latin typeface="FS Elliot Pro" panose="02000503040000020004" pitchFamily="2" charset="0"/>
              </a:rPr>
              <a:t>Target My Retirement has been designed to be able to meet the requirements for a managed account “qualified default investment alternative” under DOL regulations. Note that plan specific requirements also apply. Plan sponsors should consult their legal advisors for more information.</a:t>
            </a:r>
          </a:p>
          <a:p>
            <a:pPr>
              <a:spcAft>
                <a:spcPts val="300"/>
              </a:spcAft>
            </a:pPr>
            <a:r>
              <a:rPr lang="en-US" sz="800" b="1" dirty="0">
                <a:solidFill>
                  <a:srgbClr val="000000"/>
                </a:solidFill>
                <a:effectLst/>
                <a:latin typeface="FS Elliot Pro" panose="02000503040000020004" pitchFamily="2" charset="0"/>
              </a:rPr>
              <a:t>The ability of Principal Life Insurance Company to pay the guarantee is based on the claims-paying ability of the general account and is subject to the terms of the contract.</a:t>
            </a:r>
          </a:p>
          <a:p>
            <a:pPr>
              <a:spcAft>
                <a:spcPts val="300"/>
              </a:spcAft>
            </a:pPr>
            <a:r>
              <a:rPr lang="en-US" sz="800" dirty="0">
                <a:solidFill>
                  <a:srgbClr val="000000"/>
                </a:solidFill>
                <a:effectLst/>
                <a:latin typeface="FS Elliot Pro" panose="02000503040000020004" pitchFamily="2" charset="0"/>
              </a:rPr>
              <a:t>Principal Pension </a:t>
            </a:r>
            <a:r>
              <a:rPr lang="en-US" sz="800" dirty="0" err="1">
                <a:solidFill>
                  <a:srgbClr val="000000"/>
                </a:solidFill>
                <a:effectLst/>
                <a:latin typeface="FS Elliot Pro" panose="02000503040000020004" pitchFamily="2" charset="0"/>
              </a:rPr>
              <a:t>Builder</a:t>
            </a:r>
            <a:r>
              <a:rPr lang="en-US" sz="800" baseline="30000" dirty="0" err="1">
                <a:solidFill>
                  <a:srgbClr val="000000"/>
                </a:solidFill>
                <a:effectLst/>
                <a:latin typeface="FS Elliot Pro" panose="02000503040000020004" pitchFamily="2" charset="0"/>
              </a:rPr>
              <a:t>SM</a:t>
            </a:r>
            <a:r>
              <a:rPr lang="en-US" sz="800" dirty="0">
                <a:solidFill>
                  <a:srgbClr val="000000"/>
                </a:solidFill>
                <a:effectLst/>
                <a:latin typeface="FS Elliot Pro" panose="02000503040000020004" pitchFamily="2" charset="0"/>
              </a:rPr>
              <a:t> is a deferred income annuity rider available through certain group annuity contracts with Principal Life Insurance Company, a member of the Principal Financial Group</a:t>
            </a:r>
            <a:r>
              <a:rPr lang="en-US" sz="800" baseline="30000" dirty="0">
                <a:solidFill>
                  <a:srgbClr val="000000"/>
                </a:solidFill>
                <a:effectLst/>
                <a:latin typeface="FS Elliot Pro" panose="02000503040000020004" pitchFamily="2" charset="0"/>
              </a:rPr>
              <a:t>®</a:t>
            </a:r>
            <a:r>
              <a:rPr lang="en-US" sz="800" dirty="0">
                <a:solidFill>
                  <a:srgbClr val="000000"/>
                </a:solidFill>
                <a:effectLst/>
                <a:latin typeface="FS Elliot Pro" panose="02000503040000020004" pitchFamily="2" charset="0"/>
              </a:rPr>
              <a:t>, Des Moines, Iowa, 50392. Principal Pension Builder is not available to plan sponsor located in New York.</a:t>
            </a:r>
          </a:p>
          <a:p>
            <a:pPr>
              <a:spcAft>
                <a:spcPts val="300"/>
              </a:spcAft>
            </a:pPr>
            <a:r>
              <a:rPr lang="en-US" sz="800" dirty="0">
                <a:solidFill>
                  <a:srgbClr val="000000"/>
                </a:solidFill>
                <a:effectLst/>
                <a:latin typeface="FS Elliot Pro" panose="02000503040000020004" pitchFamily="2" charset="0"/>
              </a:rPr>
              <a:t>Principal Pension Builder provides for the purchase of deferred income annuities that provide guaranteed income in retirement. Contributions and transfers used to purchase guaranteed income through Principal Pension Builder will no longer be subject to market gains or losses. In exchange, the participant is purchasing a guaranteed future income stream. In no instance shall the Income Start Date be earlier than your Normal Retirement Date unless you separate from service prior to the plan’s Normal Retirement Date.</a:t>
            </a:r>
          </a:p>
          <a:p>
            <a:pPr>
              <a:spcAft>
                <a:spcPts val="300"/>
              </a:spcAft>
            </a:pPr>
            <a:r>
              <a:rPr lang="en-US" sz="800" dirty="0">
                <a:solidFill>
                  <a:srgbClr val="000000"/>
                </a:solidFill>
                <a:effectLst/>
                <a:latin typeface="FS Elliot Pro" panose="02000503040000020004" pitchFamily="2" charset="0"/>
              </a:rPr>
              <a:t>Guaranteed monthly income may change due to elections by the plan fiduciary or participant, such as changing the income start date or annuity form or surrendering guaranteed income. As an annuity, Principal Pension Builder does not have an investment performance, a management fee or expense ratio; those are concepts unique to investment products.</a:t>
            </a:r>
          </a:p>
          <a:p>
            <a:pPr>
              <a:spcAft>
                <a:spcPts val="300"/>
              </a:spcAft>
            </a:pPr>
            <a:r>
              <a:rPr lang="en-US" sz="800" dirty="0">
                <a:solidFill>
                  <a:srgbClr val="000000"/>
                </a:solidFill>
                <a:effectLst/>
                <a:latin typeface="FS Elliot Pro" panose="02000503040000020004" pitchFamily="2" charset="0"/>
              </a:rPr>
              <a:t>Information is intended to be educational in nature and is not intended to be taken as a recommendation.</a:t>
            </a:r>
          </a:p>
          <a:p>
            <a:pPr>
              <a:spcAft>
                <a:spcPts val="300"/>
              </a:spcAft>
            </a:pPr>
            <a:r>
              <a:rPr lang="en-US" sz="800" dirty="0">
                <a:solidFill>
                  <a:srgbClr val="000000"/>
                </a:solidFill>
                <a:effectLst/>
                <a:latin typeface="FS Elliot Pro" panose="02000503040000020004" pitchFamily="2" charset="0"/>
              </a:rPr>
              <a:t>Insurance products and plan administrative services provided through Principal Life Insurance Company</a:t>
            </a:r>
            <a:r>
              <a:rPr lang="en-US" sz="800" baseline="30000" dirty="0">
                <a:solidFill>
                  <a:srgbClr val="000000"/>
                </a:solidFill>
                <a:effectLst/>
                <a:latin typeface="FS Elliot Pro" panose="02000503040000020004" pitchFamily="2" charset="0"/>
              </a:rPr>
              <a:t>®</a:t>
            </a:r>
            <a:r>
              <a:rPr lang="en-US" sz="800" dirty="0">
                <a:solidFill>
                  <a:srgbClr val="000000"/>
                </a:solidFill>
                <a:effectLst/>
                <a:latin typeface="FS Elliot Pro" panose="02000503040000020004" pitchFamily="2" charset="0"/>
              </a:rPr>
              <a:t>. Securities offered through Principal Securities, Inc., member SIPC and/or independent broker/dealers. Referenced companies are members of the Principal Financial Group</a:t>
            </a:r>
            <a:r>
              <a:rPr lang="en-US" sz="800" baseline="30000" dirty="0">
                <a:solidFill>
                  <a:srgbClr val="000000"/>
                </a:solidFill>
                <a:effectLst/>
                <a:latin typeface="FS Elliot Pro" panose="02000503040000020004" pitchFamily="2" charset="0"/>
              </a:rPr>
              <a:t>®</a:t>
            </a:r>
            <a:r>
              <a:rPr lang="en-US" sz="800" dirty="0">
                <a:solidFill>
                  <a:srgbClr val="000000"/>
                </a:solidFill>
                <a:effectLst/>
                <a:latin typeface="FS Elliot Pro" panose="02000503040000020004" pitchFamily="2" charset="0"/>
              </a:rPr>
              <a:t>, Des Moines, IA 50392. </a:t>
            </a:r>
          </a:p>
          <a:p>
            <a:pPr>
              <a:spcAft>
                <a:spcPts val="300"/>
              </a:spcAft>
            </a:pPr>
            <a:r>
              <a:rPr lang="en-US" sz="800" dirty="0">
                <a:solidFill>
                  <a:srgbClr val="000000"/>
                </a:solidFill>
                <a:effectLst/>
                <a:latin typeface="FS Elliot Pro" panose="02000503040000020004" pitchFamily="2" charset="0"/>
              </a:rPr>
              <a:t>Certain investment options and contract riders may not be available in all states or U.S. commonwealths. Principal Global Investors leads global asset management and is a member of the Principal Financial Group</a:t>
            </a:r>
            <a:r>
              <a:rPr lang="en-US" sz="800" baseline="30000" dirty="0">
                <a:solidFill>
                  <a:srgbClr val="000000"/>
                </a:solidFill>
                <a:effectLst/>
                <a:latin typeface="FS Elliot Pro" panose="02000503040000020004" pitchFamily="2" charset="0"/>
              </a:rPr>
              <a:t>®</a:t>
            </a:r>
            <a:r>
              <a:rPr lang="en-US" sz="800" dirty="0">
                <a:solidFill>
                  <a:srgbClr val="000000"/>
                </a:solidFill>
                <a:effectLst/>
                <a:latin typeface="FS Elliot Pro" panose="02000503040000020004" pitchFamily="2" charset="0"/>
              </a:rPr>
              <a:t>.</a:t>
            </a:r>
          </a:p>
          <a:p>
            <a:pPr>
              <a:spcAft>
                <a:spcPts val="300"/>
              </a:spcAft>
            </a:pPr>
            <a:r>
              <a:rPr lang="en-US" sz="800" dirty="0">
                <a:solidFill>
                  <a:srgbClr val="000000"/>
                </a:solidFill>
                <a:effectLst/>
                <a:latin typeface="FS Elliot Pro" panose="02000503040000020004" pitchFamily="2" charset="0"/>
              </a:rPr>
              <a:t>Principal</a:t>
            </a:r>
            <a:r>
              <a:rPr lang="en-US" sz="800" baseline="30000" dirty="0">
                <a:solidFill>
                  <a:srgbClr val="000000"/>
                </a:solidFill>
                <a:effectLst/>
                <a:latin typeface="FS Elliot Pro" panose="02000503040000020004" pitchFamily="2" charset="0"/>
              </a:rPr>
              <a:t>®</a:t>
            </a:r>
            <a:r>
              <a:rPr lang="en-US" sz="800" dirty="0">
                <a:solidFill>
                  <a:srgbClr val="000000"/>
                </a:solidFill>
                <a:effectLst/>
                <a:latin typeface="FS Elliot Pro" panose="02000503040000020004" pitchFamily="2" charset="0"/>
              </a:rPr>
              <a:t>, Principal Financial Group</a:t>
            </a:r>
            <a:r>
              <a:rPr lang="en-US" sz="800" baseline="30000" dirty="0">
                <a:solidFill>
                  <a:srgbClr val="000000"/>
                </a:solidFill>
                <a:effectLst/>
                <a:latin typeface="FS Elliot Pro" panose="02000503040000020004" pitchFamily="2" charset="0"/>
              </a:rPr>
              <a:t>®</a:t>
            </a:r>
            <a:r>
              <a:rPr lang="en-US" sz="800" dirty="0">
                <a:solidFill>
                  <a:srgbClr val="000000"/>
                </a:solidFill>
                <a:effectLst/>
                <a:latin typeface="FS Elliot Pro" panose="02000503040000020004" pitchFamily="2" charset="0"/>
              </a:rPr>
              <a:t>, and Principal and the logomark design are registered trademarks of Principal Financial Services, Inc., a Principal Financial Group company, in the United States and are trademarks and service marks of Principal Financial Services, Inc., in various countries around the world.</a:t>
            </a:r>
          </a:p>
        </p:txBody>
      </p:sp>
      <p:sp>
        <p:nvSpPr>
          <p:cNvPr id="3" name="TextBox 2">
            <a:extLst>
              <a:ext uri="{FF2B5EF4-FFF2-40B4-BE49-F238E27FC236}">
                <a16:creationId xmlns:a16="http://schemas.microsoft.com/office/drawing/2014/main" id="{E44DF487-19D4-DAED-04CE-9A7697C295CE}"/>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rgbClr val="002855"/>
                </a:solidFill>
                <a:latin typeface="FS Elliot Pro"/>
              </a:rPr>
              <a:t>For financial professional and plan sponsor use only. </a:t>
            </a:r>
            <a:endParaRPr lang="en-US" sz="800" dirty="0">
              <a:solidFill>
                <a:srgbClr val="002855"/>
              </a:solidFill>
              <a:latin typeface="FS Elliot Pro" panose="02000503040000020004" pitchFamily="50" charset="0"/>
            </a:endParaRPr>
          </a:p>
        </p:txBody>
      </p:sp>
      <p:sp>
        <p:nvSpPr>
          <p:cNvPr id="4" name="TextBox 3">
            <a:extLst>
              <a:ext uri="{FF2B5EF4-FFF2-40B4-BE49-F238E27FC236}">
                <a16:creationId xmlns:a16="http://schemas.microsoft.com/office/drawing/2014/main" id="{483BF756-B708-E6E1-15BC-BFDF7513FDC3}"/>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rgbClr val="002855"/>
                </a:solidFill>
                <a:latin typeface="FS Elliot Pro" panose="02000503040000020004" pitchFamily="50" charset="0"/>
              </a:rPr>
              <a:t>PQ12765F-02 | 2924614-052023 | 05/2023 </a:t>
            </a:r>
            <a:endParaRPr lang="en-US" sz="800" dirty="0">
              <a:solidFill>
                <a:srgbClr val="002855"/>
              </a:solidFill>
            </a:endParaRPr>
          </a:p>
        </p:txBody>
      </p:sp>
      <p:pic>
        <p:nvPicPr>
          <p:cNvPr id="2" name="Picture 1" descr="Logo, company name&#10;&#10;Description automatically generated">
            <a:extLst>
              <a:ext uri="{FF2B5EF4-FFF2-40B4-BE49-F238E27FC236}">
                <a16:creationId xmlns:a16="http://schemas.microsoft.com/office/drawing/2014/main" id="{6CD044A7-8C87-F1D0-FD94-436CDBED88D8}"/>
              </a:ext>
            </a:extLst>
          </p:cNvPr>
          <p:cNvPicPr>
            <a:picLocks noChangeAspect="1"/>
          </p:cNvPicPr>
          <p:nvPr/>
        </p:nvPicPr>
        <p:blipFill>
          <a:blip r:embed="rId3"/>
          <a:stretch>
            <a:fillRect/>
          </a:stretch>
        </p:blipFill>
        <p:spPr>
          <a:xfrm>
            <a:off x="609600" y="226724"/>
            <a:ext cx="1562100" cy="444500"/>
          </a:xfrm>
          <a:prstGeom prst="rect">
            <a:avLst/>
          </a:prstGeom>
        </p:spPr>
      </p:pic>
      <p:sp>
        <p:nvSpPr>
          <p:cNvPr id="5" name="TextBox 7">
            <a:extLst>
              <a:ext uri="{FF2B5EF4-FFF2-40B4-BE49-F238E27FC236}">
                <a16:creationId xmlns:a16="http://schemas.microsoft.com/office/drawing/2014/main" id="{5A829403-CB87-AF25-97D0-47FDBB82C65A}"/>
              </a:ext>
            </a:extLst>
          </p:cNvPr>
          <p:cNvSpPr txBox="1"/>
          <p:nvPr/>
        </p:nvSpPr>
        <p:spPr>
          <a:xfrm>
            <a:off x="5769429" y="8610"/>
            <a:ext cx="6422571"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b="1" cap="all" dirty="0">
                <a:solidFill>
                  <a:srgbClr val="FF00FF"/>
                </a:solidFill>
                <a:latin typeface="FS Elliot Pro" panose="02000503040000020004" pitchFamily="50" charset="0"/>
              </a:rPr>
              <a:t>If you use Slide 9 or 10 of PQ12765F-2, you must also use slide 15 </a:t>
            </a:r>
          </a:p>
        </p:txBody>
      </p:sp>
    </p:spTree>
    <p:extLst>
      <p:ext uri="{BB962C8B-B14F-4D97-AF65-F5344CB8AC3E}">
        <p14:creationId xmlns:p14="http://schemas.microsoft.com/office/powerpoint/2010/main" val="104470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AEA93D-AACA-1601-F06D-5FA77C7BF62E}"/>
              </a:ext>
            </a:extLst>
          </p:cNvPr>
          <p:cNvSpPr txBox="1"/>
          <p:nvPr/>
        </p:nvSpPr>
        <p:spPr>
          <a:xfrm>
            <a:off x="914400" y="731520"/>
            <a:ext cx="9432390" cy="646331"/>
          </a:xfrm>
          <a:prstGeom prst="rect">
            <a:avLst/>
          </a:prstGeom>
          <a:noFill/>
        </p:spPr>
        <p:txBody>
          <a:bodyPr wrap="none" rtlCol="0">
            <a:spAutoFit/>
          </a:bodyPr>
          <a:lstStyle/>
          <a:p>
            <a:r>
              <a:rPr lang="en-US" sz="3600" dirty="0">
                <a:solidFill>
                  <a:srgbClr val="004C97"/>
                </a:solidFill>
                <a:effectLst/>
                <a:latin typeface="FS Elliot Pro Light" panose="02000503040000020004" pitchFamily="2" charset="0"/>
              </a:rPr>
              <a:t>Why consider a pooled employer plan (PEP)?</a:t>
            </a:r>
          </a:p>
        </p:txBody>
      </p:sp>
      <p:pic>
        <p:nvPicPr>
          <p:cNvPr id="5" name="Picture 4">
            <a:extLst>
              <a:ext uri="{FF2B5EF4-FFF2-40B4-BE49-F238E27FC236}">
                <a16:creationId xmlns:a16="http://schemas.microsoft.com/office/drawing/2014/main" id="{4AEFB0B9-3C40-B11E-9E9E-D13504A04520}"/>
              </a:ext>
            </a:extLst>
          </p:cNvPr>
          <p:cNvPicPr>
            <a:picLocks noChangeAspect="1"/>
          </p:cNvPicPr>
          <p:nvPr/>
        </p:nvPicPr>
        <p:blipFill>
          <a:blip r:embed="rId3"/>
          <a:stretch>
            <a:fillRect/>
          </a:stretch>
        </p:blipFill>
        <p:spPr>
          <a:xfrm>
            <a:off x="985380" y="1854866"/>
            <a:ext cx="437128" cy="640080"/>
          </a:xfrm>
          <a:prstGeom prst="rect">
            <a:avLst/>
          </a:prstGeom>
        </p:spPr>
      </p:pic>
      <p:pic>
        <p:nvPicPr>
          <p:cNvPr id="6" name="Picture 5">
            <a:extLst>
              <a:ext uri="{FF2B5EF4-FFF2-40B4-BE49-F238E27FC236}">
                <a16:creationId xmlns:a16="http://schemas.microsoft.com/office/drawing/2014/main" id="{7221278D-4C70-BC03-5072-39F60AD01B75}"/>
              </a:ext>
            </a:extLst>
          </p:cNvPr>
          <p:cNvPicPr>
            <a:picLocks noChangeAspect="1"/>
          </p:cNvPicPr>
          <p:nvPr/>
        </p:nvPicPr>
        <p:blipFill>
          <a:blip r:embed="rId4"/>
          <a:stretch>
            <a:fillRect/>
          </a:stretch>
        </p:blipFill>
        <p:spPr>
          <a:xfrm>
            <a:off x="953631" y="2981476"/>
            <a:ext cx="515186" cy="640080"/>
          </a:xfrm>
          <a:prstGeom prst="rect">
            <a:avLst/>
          </a:prstGeom>
        </p:spPr>
      </p:pic>
      <p:pic>
        <p:nvPicPr>
          <p:cNvPr id="7" name="Picture 6">
            <a:extLst>
              <a:ext uri="{FF2B5EF4-FFF2-40B4-BE49-F238E27FC236}">
                <a16:creationId xmlns:a16="http://schemas.microsoft.com/office/drawing/2014/main" id="{8D2A70C7-6458-FAFB-0BA4-200FE5807431}"/>
              </a:ext>
            </a:extLst>
          </p:cNvPr>
          <p:cNvPicPr>
            <a:picLocks noChangeAspect="1"/>
          </p:cNvPicPr>
          <p:nvPr/>
        </p:nvPicPr>
        <p:blipFill>
          <a:blip r:embed="rId5"/>
          <a:stretch>
            <a:fillRect/>
          </a:stretch>
        </p:blipFill>
        <p:spPr>
          <a:xfrm>
            <a:off x="902831" y="4009780"/>
            <a:ext cx="640080" cy="499574"/>
          </a:xfrm>
          <a:prstGeom prst="rect">
            <a:avLst/>
          </a:prstGeom>
        </p:spPr>
      </p:pic>
      <p:sp>
        <p:nvSpPr>
          <p:cNvPr id="8" name="TextBox 7">
            <a:extLst>
              <a:ext uri="{FF2B5EF4-FFF2-40B4-BE49-F238E27FC236}">
                <a16:creationId xmlns:a16="http://schemas.microsoft.com/office/drawing/2014/main" id="{0FD36350-55E7-4366-FADB-0638FE3ECADA}"/>
              </a:ext>
            </a:extLst>
          </p:cNvPr>
          <p:cNvSpPr txBox="1"/>
          <p:nvPr/>
        </p:nvSpPr>
        <p:spPr>
          <a:xfrm>
            <a:off x="1623949" y="1880945"/>
            <a:ext cx="2425538" cy="861774"/>
          </a:xfrm>
          <a:prstGeom prst="rect">
            <a:avLst/>
          </a:prstGeom>
          <a:noFill/>
        </p:spPr>
        <p:txBody>
          <a:bodyPr wrap="square" rtlCol="0" anchor="ctr" anchorCtr="0">
            <a:spAutoFit/>
          </a:bodyPr>
          <a:lstStyle/>
          <a:p>
            <a:r>
              <a:rPr lang="en-US" b="1" dirty="0">
                <a:solidFill>
                  <a:srgbClr val="152B48"/>
                </a:solidFill>
                <a:effectLst/>
                <a:latin typeface="FS Elliot Pro" panose="02000503040000020004" pitchFamily="2" charset="0"/>
              </a:rPr>
              <a:t>Added expertise </a:t>
            </a:r>
            <a:endParaRPr lang="en-US" dirty="0">
              <a:solidFill>
                <a:srgbClr val="152B48"/>
              </a:solidFill>
              <a:effectLst/>
              <a:latin typeface="FS Elliot Pro" panose="02000503040000020004" pitchFamily="2" charset="0"/>
            </a:endParaRPr>
          </a:p>
          <a:p>
            <a:r>
              <a:rPr lang="en-US" sz="1600" dirty="0">
                <a:solidFill>
                  <a:srgbClr val="152B48"/>
                </a:solidFill>
                <a:effectLst/>
                <a:latin typeface="FS Elliot Pro" panose="02000503040000020004" pitchFamily="2" charset="0"/>
              </a:rPr>
              <a:t>Rely on experienced professionals</a:t>
            </a:r>
            <a:endParaRPr lang="en-US" sz="1600" dirty="0">
              <a:solidFill>
                <a:srgbClr val="FF0000"/>
              </a:solidFill>
              <a:effectLst/>
              <a:latin typeface="FS Elliot Pro" panose="02000503040000020004" pitchFamily="2" charset="0"/>
            </a:endParaRPr>
          </a:p>
        </p:txBody>
      </p:sp>
      <p:sp>
        <p:nvSpPr>
          <p:cNvPr id="9" name="TextBox 8">
            <a:extLst>
              <a:ext uri="{FF2B5EF4-FFF2-40B4-BE49-F238E27FC236}">
                <a16:creationId xmlns:a16="http://schemas.microsoft.com/office/drawing/2014/main" id="{1EE9FA6D-79A1-554A-6632-A52A41E2D3F8}"/>
              </a:ext>
            </a:extLst>
          </p:cNvPr>
          <p:cNvSpPr txBox="1"/>
          <p:nvPr/>
        </p:nvSpPr>
        <p:spPr>
          <a:xfrm>
            <a:off x="1623947" y="2993739"/>
            <a:ext cx="3227971" cy="615553"/>
          </a:xfrm>
          <a:prstGeom prst="rect">
            <a:avLst/>
          </a:prstGeom>
          <a:noFill/>
        </p:spPr>
        <p:txBody>
          <a:bodyPr wrap="square" rtlCol="0" anchor="ctr" anchorCtr="0">
            <a:spAutoFit/>
          </a:bodyPr>
          <a:lstStyle/>
          <a:p>
            <a:r>
              <a:rPr lang="en-US" b="1" dirty="0">
                <a:solidFill>
                  <a:srgbClr val="152B48"/>
                </a:solidFill>
                <a:effectLst/>
                <a:latin typeface="FS Elliot Pro" panose="02000503040000020004" pitchFamily="2" charset="0"/>
              </a:rPr>
              <a:t>Saves time </a:t>
            </a:r>
            <a:endParaRPr lang="en-US" dirty="0">
              <a:solidFill>
                <a:srgbClr val="152B48"/>
              </a:solidFill>
              <a:effectLst/>
              <a:latin typeface="FS Elliot Pro" panose="02000503040000020004" pitchFamily="2" charset="0"/>
            </a:endParaRPr>
          </a:p>
          <a:p>
            <a:r>
              <a:rPr lang="en-US" sz="1600" dirty="0">
                <a:solidFill>
                  <a:srgbClr val="152B48"/>
                </a:solidFill>
                <a:effectLst/>
                <a:latin typeface="FS Elliot Pro" panose="02000503040000020004" pitchFamily="2" charset="0"/>
              </a:rPr>
              <a:t>Free up you and your staff</a:t>
            </a:r>
            <a:endParaRPr lang="en-US" sz="1600" dirty="0">
              <a:solidFill>
                <a:srgbClr val="FF0000"/>
              </a:solidFill>
              <a:effectLst/>
              <a:latin typeface="FS Elliot Pro" panose="02000503040000020004" pitchFamily="2" charset="0"/>
            </a:endParaRPr>
          </a:p>
        </p:txBody>
      </p:sp>
      <p:sp>
        <p:nvSpPr>
          <p:cNvPr id="10" name="TextBox 9">
            <a:extLst>
              <a:ext uri="{FF2B5EF4-FFF2-40B4-BE49-F238E27FC236}">
                <a16:creationId xmlns:a16="http://schemas.microsoft.com/office/drawing/2014/main" id="{BD0FC532-696E-B1F4-A367-C1E2C8A36715}"/>
              </a:ext>
            </a:extLst>
          </p:cNvPr>
          <p:cNvSpPr txBox="1"/>
          <p:nvPr/>
        </p:nvSpPr>
        <p:spPr>
          <a:xfrm>
            <a:off x="1623947" y="3978646"/>
            <a:ext cx="2710871" cy="1107996"/>
          </a:xfrm>
          <a:prstGeom prst="rect">
            <a:avLst/>
          </a:prstGeom>
          <a:noFill/>
        </p:spPr>
        <p:txBody>
          <a:bodyPr wrap="square" rtlCol="0" anchor="ctr" anchorCtr="0">
            <a:spAutoFit/>
          </a:bodyPr>
          <a:lstStyle/>
          <a:p>
            <a:r>
              <a:rPr lang="en-US" b="1" dirty="0">
                <a:solidFill>
                  <a:srgbClr val="152B48"/>
                </a:solidFill>
                <a:effectLst/>
                <a:latin typeface="FS Elliot Pro" panose="02000503040000020004" pitchFamily="2" charset="0"/>
              </a:rPr>
              <a:t>Reduces risk </a:t>
            </a:r>
            <a:endParaRPr lang="en-US" dirty="0">
              <a:solidFill>
                <a:srgbClr val="152B48"/>
              </a:solidFill>
              <a:effectLst/>
              <a:latin typeface="FS Elliot Pro" panose="02000503040000020004" pitchFamily="2" charset="0"/>
            </a:endParaRPr>
          </a:p>
          <a:p>
            <a:r>
              <a:rPr lang="en-US" sz="1600" dirty="0">
                <a:solidFill>
                  <a:srgbClr val="152B48"/>
                </a:solidFill>
                <a:effectLst/>
                <a:latin typeface="FS Elliot Pro" panose="02000503040000020004" pitchFamily="2" charset="0"/>
              </a:rPr>
              <a:t>Shift risk to designated fiduciaries along with fiduciary tasks</a:t>
            </a:r>
          </a:p>
        </p:txBody>
      </p:sp>
      <p:sp>
        <p:nvSpPr>
          <p:cNvPr id="15" name="TextBox 14">
            <a:extLst>
              <a:ext uri="{FF2B5EF4-FFF2-40B4-BE49-F238E27FC236}">
                <a16:creationId xmlns:a16="http://schemas.microsoft.com/office/drawing/2014/main" id="{F2B190F6-E9C2-3A75-E36B-BB99DBFB57ED}"/>
              </a:ext>
            </a:extLst>
          </p:cNvPr>
          <p:cNvSpPr txBox="1"/>
          <p:nvPr/>
        </p:nvSpPr>
        <p:spPr>
          <a:xfrm>
            <a:off x="4415853" y="1775664"/>
            <a:ext cx="6822515" cy="369332"/>
          </a:xfrm>
          <a:prstGeom prst="rect">
            <a:avLst/>
          </a:prstGeom>
          <a:noFill/>
        </p:spPr>
        <p:txBody>
          <a:bodyPr wrap="square" rtlCol="0">
            <a:spAutoFit/>
          </a:bodyPr>
          <a:lstStyle/>
          <a:p>
            <a:pPr algn="ctr" defTabSz="332832">
              <a:defRPr/>
            </a:pPr>
            <a:r>
              <a:rPr lang="en-US" b="1" dirty="0">
                <a:solidFill>
                  <a:srgbClr val="004C97"/>
                </a:solidFill>
                <a:latin typeface="FS Elliot Pro" panose="02000503040000020004" pitchFamily="50" charset="0"/>
              </a:rPr>
              <a:t>Shifting employer responsibility to the PEP</a:t>
            </a:r>
          </a:p>
        </p:txBody>
      </p:sp>
      <p:sp>
        <p:nvSpPr>
          <p:cNvPr id="17" name="TextBox 16">
            <a:extLst>
              <a:ext uri="{FF2B5EF4-FFF2-40B4-BE49-F238E27FC236}">
                <a16:creationId xmlns:a16="http://schemas.microsoft.com/office/drawing/2014/main" id="{A8F076FB-0AC6-1140-A49A-C2E4334E81D6}"/>
              </a:ext>
            </a:extLst>
          </p:cNvPr>
          <p:cNvSpPr txBox="1"/>
          <p:nvPr/>
        </p:nvSpPr>
        <p:spPr>
          <a:xfrm>
            <a:off x="104385" y="6203737"/>
            <a:ext cx="4230433" cy="338554"/>
          </a:xfrm>
          <a:prstGeom prst="rect">
            <a:avLst/>
          </a:prstGeom>
          <a:noFill/>
        </p:spPr>
        <p:txBody>
          <a:bodyPr wrap="square" anchor="b" anchorCtr="0">
            <a:spAutoFit/>
          </a:bodyPr>
          <a:lstStyle/>
          <a:p>
            <a:pPr>
              <a:spcAft>
                <a:spcPts val="600"/>
              </a:spcAft>
            </a:pPr>
            <a:r>
              <a:rPr lang="en-US" sz="800" dirty="0">
                <a:solidFill>
                  <a:srgbClr val="002855"/>
                </a:solidFill>
                <a:latin typeface="FS Elliot Pro" panose="02000503040000020004" pitchFamily="50" charset="0"/>
              </a:rPr>
              <a:t>The decision to delegate to and ongoing monitoring of the Pooled Plan Provider (PPP) and 3(38) investment manager is the fiduciary responsibility of the adopting employer.</a:t>
            </a:r>
          </a:p>
        </p:txBody>
      </p:sp>
      <p:sp>
        <p:nvSpPr>
          <p:cNvPr id="19" name="TextBox 18">
            <a:extLst>
              <a:ext uri="{FF2B5EF4-FFF2-40B4-BE49-F238E27FC236}">
                <a16:creationId xmlns:a16="http://schemas.microsoft.com/office/drawing/2014/main" id="{03C20AF6-902E-50D9-0462-3FB102031049}"/>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rgbClr val="002855"/>
                </a:solidFill>
                <a:latin typeface="FS Elliot Pro"/>
              </a:rPr>
              <a:t>For financial professional and plan sponsor use only. </a:t>
            </a:r>
            <a:endParaRPr lang="en-US" sz="800" dirty="0">
              <a:solidFill>
                <a:srgbClr val="002855"/>
              </a:solidFill>
              <a:latin typeface="FS Elliot Pro" panose="02000503040000020004" pitchFamily="50" charset="0"/>
            </a:endParaRPr>
          </a:p>
        </p:txBody>
      </p:sp>
      <p:sp>
        <p:nvSpPr>
          <p:cNvPr id="2" name="TextBox 1">
            <a:extLst>
              <a:ext uri="{FF2B5EF4-FFF2-40B4-BE49-F238E27FC236}">
                <a16:creationId xmlns:a16="http://schemas.microsoft.com/office/drawing/2014/main" id="{671AA254-440D-CE2B-FEA7-D637F3FD61EC}"/>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rgbClr val="002855"/>
                </a:solidFill>
                <a:latin typeface="FS Elliot Pro" panose="02000503040000020004" pitchFamily="50" charset="0"/>
              </a:rPr>
              <a:t>PQ12765F-02 | 2924614-052023 | 05/2023 </a:t>
            </a:r>
            <a:endParaRPr lang="en-US" sz="800" dirty="0">
              <a:solidFill>
                <a:srgbClr val="002855"/>
              </a:solidFill>
            </a:endParaRPr>
          </a:p>
        </p:txBody>
      </p:sp>
      <p:pic>
        <p:nvPicPr>
          <p:cNvPr id="12" name="Picture 11" descr="A picture containing text, screenshot, circle, font&#10;&#10;Description automatically generated">
            <a:extLst>
              <a:ext uri="{FF2B5EF4-FFF2-40B4-BE49-F238E27FC236}">
                <a16:creationId xmlns:a16="http://schemas.microsoft.com/office/drawing/2014/main" id="{54CC5413-6D34-9872-D25A-0678D24542C7}"/>
              </a:ext>
            </a:extLst>
          </p:cNvPr>
          <p:cNvPicPr>
            <a:picLocks noChangeAspect="1"/>
          </p:cNvPicPr>
          <p:nvPr/>
        </p:nvPicPr>
        <p:blipFill>
          <a:blip r:embed="rId6"/>
          <a:stretch>
            <a:fillRect/>
          </a:stretch>
        </p:blipFill>
        <p:spPr>
          <a:xfrm>
            <a:off x="4390452" y="2323349"/>
            <a:ext cx="6873316" cy="3747851"/>
          </a:xfrm>
          <a:prstGeom prst="rect">
            <a:avLst/>
          </a:prstGeom>
        </p:spPr>
      </p:pic>
    </p:spTree>
    <p:extLst>
      <p:ext uri="{BB962C8B-B14F-4D97-AF65-F5344CB8AC3E}">
        <p14:creationId xmlns:p14="http://schemas.microsoft.com/office/powerpoint/2010/main" val="2558200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holding a piece of paper&#10;&#10;Description automatically generated with low confidence">
            <a:extLst>
              <a:ext uri="{FF2B5EF4-FFF2-40B4-BE49-F238E27FC236}">
                <a16:creationId xmlns:a16="http://schemas.microsoft.com/office/drawing/2014/main" id="{0B122AE6-08C5-ECEE-9019-FC73DC7C7225}"/>
              </a:ext>
            </a:extLst>
          </p:cNvPr>
          <p:cNvPicPr>
            <a:picLocks noChangeAspect="1"/>
          </p:cNvPicPr>
          <p:nvPr/>
        </p:nvPicPr>
        <p:blipFill rotWithShape="1">
          <a:blip r:embed="rId3"/>
          <a:srcRect l="122" t="8787" r="27297" b="29951"/>
          <a:stretch/>
        </p:blipFill>
        <p:spPr>
          <a:xfrm>
            <a:off x="-1" y="-1"/>
            <a:ext cx="12192001" cy="6858001"/>
          </a:xfrm>
          <a:prstGeom prst="rect">
            <a:avLst/>
          </a:prstGeom>
        </p:spPr>
      </p:pic>
      <p:sp>
        <p:nvSpPr>
          <p:cNvPr id="16" name="Rectangle 15">
            <a:extLst>
              <a:ext uri="{FF2B5EF4-FFF2-40B4-BE49-F238E27FC236}">
                <a16:creationId xmlns:a16="http://schemas.microsoft.com/office/drawing/2014/main" id="{CF9BF3BE-6A75-CAA3-3A43-18D898F23065}"/>
              </a:ext>
            </a:extLst>
          </p:cNvPr>
          <p:cNvSpPr/>
          <p:nvPr/>
        </p:nvSpPr>
        <p:spPr>
          <a:xfrm>
            <a:off x="581890" y="457200"/>
            <a:ext cx="5422809" cy="5621481"/>
          </a:xfrm>
          <a:prstGeom prst="rect">
            <a:avLst/>
          </a:prstGeom>
          <a:solidFill>
            <a:schemeClr val="bg1"/>
          </a:solidFill>
          <a:ln>
            <a:noFill/>
          </a:ln>
          <a:effectLst>
            <a:outerShdw blurRad="127000" dist="127000" dir="2700000" sx="100056" sy="100056" algn="tl" rotWithShape="0">
              <a:prstClr val="black">
                <a:alpha val="198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3385F68-BB10-0871-FEB3-FC2D91152AC6}"/>
              </a:ext>
            </a:extLst>
          </p:cNvPr>
          <p:cNvSpPr txBox="1"/>
          <p:nvPr/>
        </p:nvSpPr>
        <p:spPr>
          <a:xfrm>
            <a:off x="914401" y="857087"/>
            <a:ext cx="3846286" cy="566181"/>
          </a:xfrm>
          <a:prstGeom prst="rect">
            <a:avLst/>
          </a:prstGeom>
          <a:noFill/>
        </p:spPr>
        <p:txBody>
          <a:bodyPr wrap="square" rtlCol="0">
            <a:spAutoFit/>
          </a:bodyPr>
          <a:lstStyle/>
          <a:p>
            <a:pPr>
              <a:lnSpc>
                <a:spcPts val="3620"/>
              </a:lnSpc>
            </a:pPr>
            <a:r>
              <a:rPr lang="en-US" sz="3600" dirty="0">
                <a:solidFill>
                  <a:srgbClr val="004C97"/>
                </a:solidFill>
                <a:effectLst/>
                <a:latin typeface="FS Elliot Pro Light" panose="02000503040000020004" pitchFamily="2" charset="0"/>
              </a:rPr>
              <a:t>Benefits of a PEP</a:t>
            </a:r>
          </a:p>
        </p:txBody>
      </p:sp>
      <p:sp>
        <p:nvSpPr>
          <p:cNvPr id="6" name="TextBox 5">
            <a:extLst>
              <a:ext uri="{FF2B5EF4-FFF2-40B4-BE49-F238E27FC236}">
                <a16:creationId xmlns:a16="http://schemas.microsoft.com/office/drawing/2014/main" id="{1F0B2B98-7369-A01E-C1A1-D04348A9CEA5}"/>
              </a:ext>
            </a:extLst>
          </p:cNvPr>
          <p:cNvSpPr txBox="1"/>
          <p:nvPr/>
        </p:nvSpPr>
        <p:spPr>
          <a:xfrm>
            <a:off x="910734" y="2254956"/>
            <a:ext cx="4742424" cy="1338828"/>
          </a:xfrm>
          <a:prstGeom prst="rect">
            <a:avLst/>
          </a:prstGeom>
          <a:noFill/>
        </p:spPr>
        <p:txBody>
          <a:bodyPr wrap="square" rtlCol="0" anchor="t" anchorCtr="0">
            <a:spAutoFit/>
          </a:bodyPr>
          <a:lstStyle/>
          <a:p>
            <a:pPr>
              <a:spcAft>
                <a:spcPts val="600"/>
              </a:spcAft>
            </a:pPr>
            <a:r>
              <a:rPr lang="en-US" b="1" dirty="0">
                <a:solidFill>
                  <a:srgbClr val="152B48"/>
                </a:solidFill>
                <a:effectLst/>
                <a:latin typeface="FS Elliot Pro" panose="02000503040000020004" pitchFamily="2" charset="0"/>
              </a:rPr>
              <a:t>Professionals serve as the:</a:t>
            </a:r>
          </a:p>
          <a:p>
            <a:pPr marL="123825" indent="-123825">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Named Fiduciary/Plan Administrator</a:t>
            </a:r>
          </a:p>
          <a:p>
            <a:pPr marL="123825" indent="-123825">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Plan’s Trustee</a:t>
            </a:r>
          </a:p>
          <a:p>
            <a:pPr marL="123825" indent="-123825">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Investment Fiduciary</a:t>
            </a:r>
          </a:p>
        </p:txBody>
      </p:sp>
      <p:sp>
        <p:nvSpPr>
          <p:cNvPr id="7" name="TextBox 6">
            <a:extLst>
              <a:ext uri="{FF2B5EF4-FFF2-40B4-BE49-F238E27FC236}">
                <a16:creationId xmlns:a16="http://schemas.microsoft.com/office/drawing/2014/main" id="{2FC48E5F-A921-2A6F-12EF-BC6C1FC6CA87}"/>
              </a:ext>
            </a:extLst>
          </p:cNvPr>
          <p:cNvSpPr txBox="1"/>
          <p:nvPr/>
        </p:nvSpPr>
        <p:spPr>
          <a:xfrm>
            <a:off x="910733" y="3667594"/>
            <a:ext cx="4866611" cy="1908215"/>
          </a:xfrm>
          <a:prstGeom prst="rect">
            <a:avLst/>
          </a:prstGeom>
          <a:noFill/>
        </p:spPr>
        <p:txBody>
          <a:bodyPr wrap="square" rtlCol="0" anchor="t" anchorCtr="0">
            <a:spAutoFit/>
          </a:bodyPr>
          <a:lstStyle/>
          <a:p>
            <a:pPr>
              <a:spcAft>
                <a:spcPts val="600"/>
              </a:spcAft>
            </a:pPr>
            <a:r>
              <a:rPr lang="en-US" b="1" dirty="0">
                <a:solidFill>
                  <a:srgbClr val="152B48"/>
                </a:solidFill>
                <a:effectLst/>
                <a:latin typeface="FS Elliot Pro" panose="02000503040000020004" pitchFamily="2" charset="0"/>
              </a:rPr>
              <a:t>This structure means:</a:t>
            </a:r>
          </a:p>
          <a:p>
            <a:pPr marL="123825" indent="-123825">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You don’t file an individual Form 5500 anymore</a:t>
            </a:r>
          </a:p>
          <a:p>
            <a:pPr marL="123825" indent="-123825">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You don’t sign off on plan loans or distributions</a:t>
            </a:r>
          </a:p>
          <a:p>
            <a:pPr marL="123825" indent="-123825">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No individual Plan Annual Audit</a:t>
            </a:r>
          </a:p>
          <a:p>
            <a:pPr marL="123825" indent="-123825">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The Pooled Plan Provider (PPP) ensures participant required annual notices are sent</a:t>
            </a:r>
          </a:p>
        </p:txBody>
      </p:sp>
      <p:sp>
        <p:nvSpPr>
          <p:cNvPr id="8" name="TextBox 7">
            <a:extLst>
              <a:ext uri="{FF2B5EF4-FFF2-40B4-BE49-F238E27FC236}">
                <a16:creationId xmlns:a16="http://schemas.microsoft.com/office/drawing/2014/main" id="{BF0310BA-882A-153D-534D-2457D6711A37}"/>
              </a:ext>
            </a:extLst>
          </p:cNvPr>
          <p:cNvSpPr txBox="1"/>
          <p:nvPr/>
        </p:nvSpPr>
        <p:spPr>
          <a:xfrm>
            <a:off x="910734" y="1732412"/>
            <a:ext cx="4742424" cy="400110"/>
          </a:xfrm>
          <a:prstGeom prst="rect">
            <a:avLst/>
          </a:prstGeom>
          <a:noFill/>
        </p:spPr>
        <p:txBody>
          <a:bodyPr wrap="square" rtlCol="0" anchor="t" anchorCtr="0">
            <a:spAutoFit/>
          </a:bodyPr>
          <a:lstStyle/>
          <a:p>
            <a:r>
              <a:rPr lang="en-US" sz="2000" b="1" dirty="0">
                <a:solidFill>
                  <a:srgbClr val="0091DA"/>
                </a:solidFill>
                <a:effectLst/>
                <a:latin typeface="FS Elliot Pro" panose="02000503040000020004" pitchFamily="2" charset="0"/>
              </a:rPr>
              <a:t>What's in it for you?</a:t>
            </a:r>
          </a:p>
        </p:txBody>
      </p:sp>
      <p:sp>
        <p:nvSpPr>
          <p:cNvPr id="9" name="TextBox 8">
            <a:extLst>
              <a:ext uri="{FF2B5EF4-FFF2-40B4-BE49-F238E27FC236}">
                <a16:creationId xmlns:a16="http://schemas.microsoft.com/office/drawing/2014/main" id="{5D707839-B9CC-79C2-FFEF-B149829E2119}"/>
              </a:ext>
            </a:extLst>
          </p:cNvPr>
          <p:cNvSpPr txBox="1"/>
          <p:nvPr/>
        </p:nvSpPr>
        <p:spPr>
          <a:xfrm>
            <a:off x="104385" y="6203737"/>
            <a:ext cx="4230433" cy="338554"/>
          </a:xfrm>
          <a:prstGeom prst="rect">
            <a:avLst/>
          </a:prstGeom>
          <a:noFill/>
        </p:spPr>
        <p:txBody>
          <a:bodyPr wrap="square" anchor="b" anchorCtr="0">
            <a:spAutoFit/>
          </a:bodyPr>
          <a:lstStyle/>
          <a:p>
            <a:pPr>
              <a:spcAft>
                <a:spcPts val="600"/>
              </a:spcAft>
            </a:pPr>
            <a:r>
              <a:rPr lang="en-US" sz="800" dirty="0">
                <a:solidFill>
                  <a:srgbClr val="002855"/>
                </a:solidFill>
                <a:latin typeface="FS Elliot Pro" panose="02000503040000020004" pitchFamily="50" charset="0"/>
              </a:rPr>
              <a:t>The decision to delegate to and ongoing monitoring of the Pooled Plan Provider (PPP) and 3(38) investment manager is the fiduciary responsibility of the adopting employer.</a:t>
            </a:r>
          </a:p>
        </p:txBody>
      </p:sp>
      <p:sp>
        <p:nvSpPr>
          <p:cNvPr id="11" name="TextBox 10">
            <a:extLst>
              <a:ext uri="{FF2B5EF4-FFF2-40B4-BE49-F238E27FC236}">
                <a16:creationId xmlns:a16="http://schemas.microsoft.com/office/drawing/2014/main" id="{A8902A4E-0167-B597-C588-F4F4B35F5C1E}"/>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rgbClr val="002855"/>
                </a:solidFill>
                <a:latin typeface="FS Elliot Pro"/>
              </a:rPr>
              <a:t>For financial professional and plan sponsor use only. </a:t>
            </a:r>
            <a:endParaRPr lang="en-US" sz="800" dirty="0">
              <a:solidFill>
                <a:srgbClr val="002855"/>
              </a:solidFill>
              <a:latin typeface="FS Elliot Pro" panose="02000503040000020004" pitchFamily="50" charset="0"/>
            </a:endParaRPr>
          </a:p>
        </p:txBody>
      </p:sp>
      <p:sp>
        <p:nvSpPr>
          <p:cNvPr id="2" name="TextBox 1">
            <a:extLst>
              <a:ext uri="{FF2B5EF4-FFF2-40B4-BE49-F238E27FC236}">
                <a16:creationId xmlns:a16="http://schemas.microsoft.com/office/drawing/2014/main" id="{279066EE-4DAA-343F-5B53-5A2E558618B3}"/>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rgbClr val="002855"/>
                </a:solidFill>
                <a:latin typeface="FS Elliot Pro" panose="02000503040000020004" pitchFamily="50" charset="0"/>
              </a:rPr>
              <a:t>PQ12765F-02 | 2924614-052023 | 05/2023 </a:t>
            </a:r>
            <a:endParaRPr lang="en-US" sz="800" dirty="0">
              <a:solidFill>
                <a:srgbClr val="002855"/>
              </a:solidFill>
            </a:endParaRPr>
          </a:p>
        </p:txBody>
      </p:sp>
    </p:spTree>
    <p:extLst>
      <p:ext uri="{BB962C8B-B14F-4D97-AF65-F5344CB8AC3E}">
        <p14:creationId xmlns:p14="http://schemas.microsoft.com/office/powerpoint/2010/main" val="4133699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4000">
              <a:srgbClr val="004C97"/>
            </a:gs>
            <a:gs pos="99000">
              <a:srgbClr val="0091DA"/>
            </a:gs>
          </a:gsLst>
          <a:lin ang="16200000" scaled="0"/>
        </a:gradFill>
        <a:effectLst/>
      </p:bgPr>
    </p:bg>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5ED29BDB-59FB-9D94-F13E-3D7C485B48EE}"/>
              </a:ext>
            </a:extLst>
          </p:cNvPr>
          <p:cNvSpPr/>
          <p:nvPr/>
        </p:nvSpPr>
        <p:spPr>
          <a:xfrm>
            <a:off x="8474236" y="3085916"/>
            <a:ext cx="1996514" cy="1996514"/>
          </a:xfrm>
          <a:prstGeom prst="ellipse">
            <a:avLst/>
          </a:prstGeom>
          <a:solidFill>
            <a:srgbClr val="BD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32">
            <a:hlinkClick r:id="rId3" action="ppaction://hlinksldjump"/>
            <a:extLst>
              <a:ext uri="{FF2B5EF4-FFF2-40B4-BE49-F238E27FC236}">
                <a16:creationId xmlns:a16="http://schemas.microsoft.com/office/drawing/2014/main" id="{FF0F7666-FA3F-35A6-2FF6-BC7DB536A51F}"/>
              </a:ext>
            </a:extLst>
          </p:cNvPr>
          <p:cNvSpPr/>
          <p:nvPr/>
        </p:nvSpPr>
        <p:spPr>
          <a:xfrm rot="16200000">
            <a:off x="7441552" y="2055995"/>
            <a:ext cx="4061882" cy="4056358"/>
          </a:xfrm>
          <a:custGeom>
            <a:avLst/>
            <a:gdLst>
              <a:gd name="connsiteX0" fmla="*/ 4061882 w 4061882"/>
              <a:gd name="connsiteY0" fmla="*/ 2028179 h 4056358"/>
              <a:gd name="connsiteX1" fmla="*/ 2030941 w 4061882"/>
              <a:gd name="connsiteY1" fmla="*/ 4056358 h 4056358"/>
              <a:gd name="connsiteX2" fmla="*/ 0 w 4061882"/>
              <a:gd name="connsiteY2" fmla="*/ 2028179 h 4056358"/>
              <a:gd name="connsiteX3" fmla="*/ 2030941 w 4061882"/>
              <a:gd name="connsiteY3" fmla="*/ 0 h 4056358"/>
              <a:gd name="connsiteX4" fmla="*/ 4061882 w 4061882"/>
              <a:gd name="connsiteY4" fmla="*/ 2028179 h 4056358"/>
              <a:gd name="connsiteX5" fmla="*/ 2948336 w 4061882"/>
              <a:gd name="connsiteY5" fmla="*/ 1988226 h 4056358"/>
              <a:gd name="connsiteX6" fmla="*/ 2067279 w 4061882"/>
              <a:gd name="connsiteY6" fmla="*/ 1105969 h 4056358"/>
              <a:gd name="connsiteX7" fmla="*/ 1186222 w 4061882"/>
              <a:gd name="connsiteY7" fmla="*/ 1988226 h 4056358"/>
              <a:gd name="connsiteX8" fmla="*/ 2067279 w 4061882"/>
              <a:gd name="connsiteY8" fmla="*/ 2870483 h 4056358"/>
              <a:gd name="connsiteX9" fmla="*/ 2948336 w 4061882"/>
              <a:gd name="connsiteY9" fmla="*/ 1988226 h 40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1882" h="4056358">
                <a:moveTo>
                  <a:pt x="4061882" y="2028179"/>
                </a:moveTo>
                <a:cubicBezTo>
                  <a:pt x="4061882" y="3148311"/>
                  <a:pt x="3152599" y="4056358"/>
                  <a:pt x="2030941" y="4056358"/>
                </a:cubicBezTo>
                <a:cubicBezTo>
                  <a:pt x="909283" y="4056358"/>
                  <a:pt x="0" y="3148311"/>
                  <a:pt x="0" y="2028179"/>
                </a:cubicBezTo>
                <a:cubicBezTo>
                  <a:pt x="0" y="908047"/>
                  <a:pt x="909283" y="0"/>
                  <a:pt x="2030941" y="0"/>
                </a:cubicBezTo>
                <a:cubicBezTo>
                  <a:pt x="3152599" y="0"/>
                  <a:pt x="4061882" y="908047"/>
                  <a:pt x="4061882" y="2028179"/>
                </a:cubicBezTo>
                <a:close/>
                <a:moveTo>
                  <a:pt x="2948336" y="1988226"/>
                </a:moveTo>
                <a:cubicBezTo>
                  <a:pt x="2948336" y="1500969"/>
                  <a:pt x="2553873" y="1105969"/>
                  <a:pt x="2067279" y="1105969"/>
                </a:cubicBezTo>
                <a:cubicBezTo>
                  <a:pt x="1580685" y="1105969"/>
                  <a:pt x="1186222" y="1500969"/>
                  <a:pt x="1186222" y="1988226"/>
                </a:cubicBezTo>
                <a:cubicBezTo>
                  <a:pt x="1186222" y="2475483"/>
                  <a:pt x="1580685" y="2870483"/>
                  <a:pt x="2067279" y="2870483"/>
                </a:cubicBezTo>
                <a:cubicBezTo>
                  <a:pt x="2553873" y="2870483"/>
                  <a:pt x="2948336" y="2475483"/>
                  <a:pt x="2948336" y="1988226"/>
                </a:cubicBezTo>
                <a:close/>
              </a:path>
            </a:pathLst>
          </a:custGeom>
          <a:solidFill>
            <a:schemeClr val="bg1"/>
          </a:solidFill>
          <a:ln w="25400">
            <a:noFill/>
          </a:ln>
          <a:effectLst/>
        </p:spPr>
        <p:style>
          <a:lnRef idx="1">
            <a:schemeClr val="dk1"/>
          </a:lnRef>
          <a:fillRef idx="3">
            <a:schemeClr val="dk1"/>
          </a:fillRef>
          <a:effectRef idx="2">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hlinkClick r:id="rId3" action="ppaction://hlinksldjump"/>
            <a:extLst>
              <a:ext uri="{FF2B5EF4-FFF2-40B4-BE49-F238E27FC236}">
                <a16:creationId xmlns:a16="http://schemas.microsoft.com/office/drawing/2014/main" id="{A4BDE7E4-6434-F8A1-C1F8-64B271C5DCF6}"/>
              </a:ext>
            </a:extLst>
          </p:cNvPr>
          <p:cNvSpPr/>
          <p:nvPr/>
        </p:nvSpPr>
        <p:spPr>
          <a:xfrm rot="16200000">
            <a:off x="7394361" y="1982374"/>
            <a:ext cx="4061882" cy="4056358"/>
          </a:xfrm>
          <a:prstGeom prst="ellipse">
            <a:avLst/>
          </a:prstGeom>
          <a:noFill/>
          <a:ln w="22225">
            <a:solidFill>
              <a:srgbClr val="55FFF5"/>
            </a:solid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55D96F1-0BC7-69F0-57BC-F3D2657AFBB5}"/>
              </a:ext>
            </a:extLst>
          </p:cNvPr>
          <p:cNvSpPr txBox="1"/>
          <p:nvPr/>
        </p:nvSpPr>
        <p:spPr>
          <a:xfrm>
            <a:off x="104385" y="6003682"/>
            <a:ext cx="5208594" cy="538609"/>
          </a:xfrm>
          <a:prstGeom prst="rect">
            <a:avLst/>
          </a:prstGeom>
          <a:noFill/>
        </p:spPr>
        <p:txBody>
          <a:bodyPr wrap="square" anchor="b" anchorCtr="0">
            <a:spAutoFit/>
          </a:bodyPr>
          <a:lstStyle/>
          <a:p>
            <a:pPr>
              <a:spcAft>
                <a:spcPts val="600"/>
              </a:spcAft>
            </a:pPr>
            <a:r>
              <a:rPr lang="en-US" sz="800" dirty="0">
                <a:solidFill>
                  <a:schemeClr val="bg1"/>
                </a:solidFill>
                <a:latin typeface="FS Elliot Pro" panose="02000503040000020004" pitchFamily="50" charset="0"/>
              </a:rPr>
              <a:t>Wilshire and National Benefits Services are not affiliates of any member of the Principal Financial Group.</a:t>
            </a:r>
            <a:endParaRPr kumimoji="0" lang="en-US" sz="800" b="0" i="0" u="none" strike="noStrike" kern="1200" cap="none" spc="0" normalizeH="0" baseline="0" noProof="0" dirty="0">
              <a:ln>
                <a:noFill/>
              </a:ln>
              <a:solidFill>
                <a:prstClr val="white"/>
              </a:solidFill>
              <a:effectLst/>
              <a:uLnTx/>
              <a:uFillTx/>
              <a:latin typeface="FS Elliot Pro" panose="020005030400000200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FS Elliot Pro" panose="02000503040000020004" pitchFamily="50" charset="0"/>
                <a:ea typeface="+mn-ea"/>
                <a:cs typeface="+mn-cs"/>
              </a:rPr>
              <a:t>The decision to delegate to and ongoing monitoring of the Pooled Plan Provider (PPP) and 3(38) investment manager is the fiduciary responsibility of the adopting employer.</a:t>
            </a:r>
          </a:p>
        </p:txBody>
      </p:sp>
      <p:sp>
        <p:nvSpPr>
          <p:cNvPr id="6" name="TextBox 5">
            <a:extLst>
              <a:ext uri="{FF2B5EF4-FFF2-40B4-BE49-F238E27FC236}">
                <a16:creationId xmlns:a16="http://schemas.microsoft.com/office/drawing/2014/main" id="{C132B897-4B45-83D1-6EC0-21A5B0194349}"/>
              </a:ext>
            </a:extLst>
          </p:cNvPr>
          <p:cNvSpPr txBox="1"/>
          <p:nvPr/>
        </p:nvSpPr>
        <p:spPr>
          <a:xfrm>
            <a:off x="914400" y="731520"/>
            <a:ext cx="35461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FS Elliot Pro Light" panose="02000503040000020004" pitchFamily="2" charset="0"/>
                <a:ea typeface="+mn-ea"/>
                <a:cs typeface="+mn-cs"/>
              </a:rPr>
              <a:t>Principal</a:t>
            </a:r>
            <a:r>
              <a:rPr kumimoji="0" lang="en-US" sz="1800" b="0" i="0" u="none" strike="noStrike" kern="1200" cap="none" spc="0" normalizeH="0" baseline="100000" noProof="0" dirty="0">
                <a:ln>
                  <a:noFill/>
                </a:ln>
                <a:solidFill>
                  <a:prstClr val="white"/>
                </a:solidFill>
                <a:effectLst/>
                <a:uLnTx/>
                <a:uFillTx/>
                <a:latin typeface="FS Elliot Pro Light" panose="02000503040000020004" pitchFamily="2" charset="0"/>
                <a:ea typeface="+mn-ea"/>
                <a:cs typeface="+mn-cs"/>
              </a:rPr>
              <a:t>®</a:t>
            </a:r>
            <a:r>
              <a:rPr kumimoji="0" lang="en-US" sz="3600" b="0" i="0" u="none" strike="noStrike" kern="1200" cap="none" spc="0" normalizeH="0" baseline="0" noProof="0" dirty="0">
                <a:ln>
                  <a:noFill/>
                </a:ln>
                <a:solidFill>
                  <a:prstClr val="white"/>
                </a:solidFill>
                <a:effectLst/>
                <a:uLnTx/>
                <a:uFillTx/>
                <a:latin typeface="FS Elliot Pro Light" panose="02000503040000020004" pitchFamily="2" charset="0"/>
                <a:ea typeface="+mn-ea"/>
                <a:cs typeface="+mn-cs"/>
              </a:rPr>
              <a:t> EASE  </a:t>
            </a:r>
          </a:p>
        </p:txBody>
      </p:sp>
      <p:sp>
        <p:nvSpPr>
          <p:cNvPr id="7" name="TextBox 6">
            <a:extLst>
              <a:ext uri="{FF2B5EF4-FFF2-40B4-BE49-F238E27FC236}">
                <a16:creationId xmlns:a16="http://schemas.microsoft.com/office/drawing/2014/main" id="{F307EE8C-D209-2B13-A40B-53CD9A0A4772}"/>
              </a:ext>
            </a:extLst>
          </p:cNvPr>
          <p:cNvSpPr txBox="1"/>
          <p:nvPr/>
        </p:nvSpPr>
        <p:spPr>
          <a:xfrm>
            <a:off x="910733" y="1463040"/>
            <a:ext cx="6159057" cy="400110"/>
          </a:xfrm>
          <a:prstGeom prst="rect">
            <a:avLst/>
          </a:prstGeom>
          <a:no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S Elliot Pro" panose="02000503040000020004" pitchFamily="2" charset="0"/>
                <a:ea typeface="+mn-ea"/>
                <a:cs typeface="+mn-cs"/>
              </a:rPr>
              <a:t>Industry professionals working together</a:t>
            </a:r>
          </a:p>
        </p:txBody>
      </p:sp>
      <p:sp>
        <p:nvSpPr>
          <p:cNvPr id="16" name="Rectangle 15">
            <a:extLst>
              <a:ext uri="{FF2B5EF4-FFF2-40B4-BE49-F238E27FC236}">
                <a16:creationId xmlns:a16="http://schemas.microsoft.com/office/drawing/2014/main" id="{324C869C-CFCA-97B7-A71C-1CA8783CA833}"/>
              </a:ext>
            </a:extLst>
          </p:cNvPr>
          <p:cNvSpPr/>
          <p:nvPr/>
        </p:nvSpPr>
        <p:spPr>
          <a:xfrm>
            <a:off x="925920" y="2466966"/>
            <a:ext cx="822960" cy="212871"/>
          </a:xfrm>
          <a:prstGeom prst="rect">
            <a:avLst/>
          </a:prstGeom>
          <a:solidFill>
            <a:srgbClr val="55F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3F146F0-0DDB-69D0-F198-2E43460AFE48}"/>
              </a:ext>
            </a:extLst>
          </p:cNvPr>
          <p:cNvSpPr/>
          <p:nvPr/>
        </p:nvSpPr>
        <p:spPr>
          <a:xfrm>
            <a:off x="891114" y="2480738"/>
            <a:ext cx="5310825" cy="615553"/>
          </a:xfrm>
          <a:prstGeom prst="rect">
            <a:avLst/>
          </a:prstGeom>
        </p:spPr>
        <p:txBody>
          <a:bodyPr wrap="square" lIns="91440" tIns="0" rIns="0" bIns="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Principal</a:t>
            </a:r>
            <a:r>
              <a:rPr kumimoji="0" lang="en-US" sz="1400" b="0" i="0" u="none" strike="noStrike" kern="1200" cap="none" spc="0" normalizeH="0" baseline="0" noProof="0" dirty="0">
                <a:ln>
                  <a:noFill/>
                </a:ln>
                <a:solidFill>
                  <a:prstClr val="white"/>
                </a:solidFill>
                <a:effectLst/>
                <a:uLnTx/>
                <a:uFillTx/>
                <a:latin typeface="FS Elliot Pro" panose="02000503040000020004" pitchFamily="2" charset="0"/>
                <a:ea typeface="+mn-ea"/>
                <a:cs typeface="+mn-cs"/>
              </a:rPr>
              <a:t>  is the Pooled Plan Provider (PPP) and recordkeeper. As PPP, we are the plan sponsor and designated by the terms of the plan as the 3(16) plan administrator and named fiduciary.</a:t>
            </a:r>
          </a:p>
        </p:txBody>
      </p:sp>
      <p:sp>
        <p:nvSpPr>
          <p:cNvPr id="18" name="Rectangle 17">
            <a:extLst>
              <a:ext uri="{FF2B5EF4-FFF2-40B4-BE49-F238E27FC236}">
                <a16:creationId xmlns:a16="http://schemas.microsoft.com/office/drawing/2014/main" id="{085E7E0E-8D23-4537-0933-256B340F1D08}"/>
              </a:ext>
            </a:extLst>
          </p:cNvPr>
          <p:cNvSpPr/>
          <p:nvPr/>
        </p:nvSpPr>
        <p:spPr>
          <a:xfrm>
            <a:off x="925918" y="3482566"/>
            <a:ext cx="2824329" cy="212871"/>
          </a:xfrm>
          <a:prstGeom prst="rect">
            <a:avLst/>
          </a:prstGeom>
          <a:solidFill>
            <a:srgbClr val="55F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36E0CF5-6385-4E7C-E457-07C7E323B276}"/>
              </a:ext>
            </a:extLst>
          </p:cNvPr>
          <p:cNvSpPr/>
          <p:nvPr/>
        </p:nvSpPr>
        <p:spPr>
          <a:xfrm>
            <a:off x="881224" y="3493212"/>
            <a:ext cx="5574578" cy="615553"/>
          </a:xfrm>
          <a:prstGeom prst="rect">
            <a:avLst/>
          </a:prstGeom>
        </p:spPr>
        <p:txBody>
          <a:bodyPr wrap="square" lIns="91440" tIns="0" rIns="0" bIns="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Wilshire Advisors LLC (Wilshire</a:t>
            </a:r>
            <a:r>
              <a:rPr kumimoji="0" lang="en-US" sz="1400" b="1" i="0" u="none" strike="noStrike" kern="1200" cap="none" spc="0" normalizeH="0" baseline="30000" noProof="0" dirty="0">
                <a:ln>
                  <a:noFill/>
                </a:ln>
                <a:solidFill>
                  <a:srgbClr val="002855"/>
                </a:solidFill>
                <a:effectLst/>
                <a:uLnTx/>
                <a:uFillTx/>
                <a:latin typeface="FS Elliot Pro" panose="02000503040000020004" pitchFamily="2" charset="0"/>
                <a:ea typeface="+mn-ea"/>
                <a:cs typeface="+mn-cs"/>
              </a:rPr>
              <a:t>®</a:t>
            </a:r>
            <a:r>
              <a:rPr kumimoji="0" lang="en-US" sz="1400" b="1"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a:t>
            </a:r>
            <a:r>
              <a:rPr kumimoji="0" lang="en-US" sz="1400" b="0" i="0" u="none" strike="noStrike" kern="1200" cap="none" spc="0" normalizeH="0" baseline="0" noProof="0" dirty="0">
                <a:ln>
                  <a:noFill/>
                </a:ln>
                <a:solidFill>
                  <a:srgbClr val="FFFFFF"/>
                </a:solidFill>
                <a:effectLst/>
                <a:uLnTx/>
                <a:uFillTx/>
                <a:latin typeface="FS Elliot Pro" panose="02000503040000020004" pitchFamily="2" charset="0"/>
                <a:ea typeface="+mn-ea"/>
                <a:cs typeface="+mn-cs"/>
              </a:rPr>
              <a:t>  is the 3(38) investment fiduciary responsible for the selection and ongoing monitoring of the plan’s investment lineup.</a:t>
            </a:r>
          </a:p>
        </p:txBody>
      </p:sp>
      <p:sp>
        <p:nvSpPr>
          <p:cNvPr id="20" name="Rectangle 19">
            <a:extLst>
              <a:ext uri="{FF2B5EF4-FFF2-40B4-BE49-F238E27FC236}">
                <a16:creationId xmlns:a16="http://schemas.microsoft.com/office/drawing/2014/main" id="{0F4DA5B4-8709-79CD-A249-951A7918F6A7}"/>
              </a:ext>
            </a:extLst>
          </p:cNvPr>
          <p:cNvSpPr/>
          <p:nvPr/>
        </p:nvSpPr>
        <p:spPr>
          <a:xfrm>
            <a:off x="950972" y="5297154"/>
            <a:ext cx="2714123" cy="212871"/>
          </a:xfrm>
          <a:prstGeom prst="rect">
            <a:avLst/>
          </a:prstGeom>
          <a:solidFill>
            <a:srgbClr val="55F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081A1FB-360C-8BA4-2F2F-6BC7E44FA7B0}"/>
              </a:ext>
            </a:extLst>
          </p:cNvPr>
          <p:cNvSpPr/>
          <p:nvPr/>
        </p:nvSpPr>
        <p:spPr>
          <a:xfrm>
            <a:off x="925918" y="4481753"/>
            <a:ext cx="3091445" cy="236426"/>
          </a:xfrm>
          <a:prstGeom prst="rect">
            <a:avLst/>
          </a:prstGeom>
          <a:solidFill>
            <a:srgbClr val="55F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9A6A092-0214-3436-FB90-A015EE6B166A}"/>
              </a:ext>
            </a:extLst>
          </p:cNvPr>
          <p:cNvSpPr/>
          <p:nvPr/>
        </p:nvSpPr>
        <p:spPr>
          <a:xfrm>
            <a:off x="861054" y="4507899"/>
            <a:ext cx="5594748" cy="410369"/>
          </a:xfrm>
          <a:prstGeom prst="rect">
            <a:avLst/>
          </a:prstGeom>
        </p:spPr>
        <p:txBody>
          <a:bodyPr wrap="square" lIns="91440" tIns="0" rIns="0" bIns="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National Benefit Services, LLC (NBS)  </a:t>
            </a:r>
            <a:r>
              <a:rPr kumimoji="0" lang="en-US" sz="1400" b="0" i="0" u="none" strike="noStrike" kern="1200" cap="none" spc="0" normalizeH="0" baseline="0" noProof="0" dirty="0">
                <a:ln>
                  <a:noFill/>
                </a:ln>
                <a:solidFill>
                  <a:prstClr val="white"/>
                </a:solidFill>
                <a:effectLst/>
                <a:uLnTx/>
                <a:uFillTx/>
                <a:latin typeface="FS Elliot Pro" panose="02000503040000020004" pitchFamily="2" charset="0"/>
                <a:ea typeface="+mn-ea"/>
                <a:cs typeface="+mn-cs"/>
              </a:rPr>
              <a:t>provides plan administration and 3(16) services under the direction and oversight of Principal.</a:t>
            </a:r>
          </a:p>
        </p:txBody>
      </p:sp>
      <p:sp>
        <p:nvSpPr>
          <p:cNvPr id="23" name="Rectangle 22">
            <a:extLst>
              <a:ext uri="{FF2B5EF4-FFF2-40B4-BE49-F238E27FC236}">
                <a16:creationId xmlns:a16="http://schemas.microsoft.com/office/drawing/2014/main" id="{8F5A463D-B5D9-A188-279E-F8B3CEAA419C}"/>
              </a:ext>
            </a:extLst>
          </p:cNvPr>
          <p:cNvSpPr/>
          <p:nvPr/>
        </p:nvSpPr>
        <p:spPr>
          <a:xfrm>
            <a:off x="881223" y="5308906"/>
            <a:ext cx="5594748" cy="410369"/>
          </a:xfrm>
          <a:prstGeom prst="rect">
            <a:avLst/>
          </a:prstGeom>
        </p:spPr>
        <p:txBody>
          <a:bodyPr wrap="square" lIns="91440" tIns="0" rIns="0" bIns="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Principal Trust Company</a:t>
            </a:r>
            <a:r>
              <a:rPr kumimoji="0" lang="en-US" sz="1400" b="1" i="0" u="none" strike="noStrike" kern="1200" cap="none" spc="0" normalizeH="0" baseline="30000" noProof="0" dirty="0">
                <a:ln>
                  <a:noFill/>
                </a:ln>
                <a:solidFill>
                  <a:srgbClr val="002855"/>
                </a:solidFill>
                <a:effectLst/>
                <a:uLnTx/>
                <a:uFillTx/>
                <a:latin typeface="FS Elliot Pro" panose="02000503040000020004" pitchFamily="2" charset="0"/>
                <a:ea typeface="+mn-ea"/>
                <a:cs typeface="+mn-cs"/>
              </a:rPr>
              <a:t>®</a:t>
            </a:r>
            <a:r>
              <a:rPr kumimoji="0" lang="en-US" sz="1400" b="1"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 (PTC)  </a:t>
            </a:r>
            <a:r>
              <a:rPr kumimoji="0" lang="en-US" sz="1400" b="0" i="0" u="none" strike="noStrike" kern="1200" cap="none" spc="0" normalizeH="0" baseline="0" noProof="0" dirty="0">
                <a:ln>
                  <a:noFill/>
                </a:ln>
                <a:solidFill>
                  <a:srgbClr val="FFFFFF"/>
                </a:solidFill>
                <a:effectLst/>
                <a:uLnTx/>
                <a:uFillTx/>
                <a:latin typeface="FS Elliot Pro" panose="02000503040000020004" pitchFamily="2" charset="0"/>
                <a:ea typeface="+mn-ea"/>
                <a:cs typeface="+mn-cs"/>
              </a:rPr>
              <a:t>is directed trustee and oversees the monitoring of timely plan contributions to the PEP.</a:t>
            </a:r>
          </a:p>
        </p:txBody>
      </p:sp>
      <p:grpSp>
        <p:nvGrpSpPr>
          <p:cNvPr id="43" name="Group 42">
            <a:extLst>
              <a:ext uri="{FF2B5EF4-FFF2-40B4-BE49-F238E27FC236}">
                <a16:creationId xmlns:a16="http://schemas.microsoft.com/office/drawing/2014/main" id="{5E125E9C-BA71-8B01-449B-11A9A40C108F}"/>
              </a:ext>
            </a:extLst>
          </p:cNvPr>
          <p:cNvGrpSpPr/>
          <p:nvPr/>
        </p:nvGrpSpPr>
        <p:grpSpPr>
          <a:xfrm>
            <a:off x="913394" y="3286555"/>
            <a:ext cx="5750718" cy="1795875"/>
            <a:chOff x="913394" y="3779604"/>
            <a:chExt cx="3242079" cy="1868558"/>
          </a:xfrm>
        </p:grpSpPr>
        <p:cxnSp>
          <p:nvCxnSpPr>
            <p:cNvPr id="25" name="Straight Connector 24">
              <a:extLst>
                <a:ext uri="{FF2B5EF4-FFF2-40B4-BE49-F238E27FC236}">
                  <a16:creationId xmlns:a16="http://schemas.microsoft.com/office/drawing/2014/main" id="{F6AC544C-4B54-25C3-92F1-DC9DB1A00714}"/>
                </a:ext>
              </a:extLst>
            </p:cNvPr>
            <p:cNvCxnSpPr/>
            <p:nvPr/>
          </p:nvCxnSpPr>
          <p:spPr>
            <a:xfrm>
              <a:off x="913394" y="3779604"/>
              <a:ext cx="3242079" cy="0"/>
            </a:xfrm>
            <a:prstGeom prst="line">
              <a:avLst/>
            </a:prstGeom>
            <a:ln w="9525">
              <a:solidFill>
                <a:schemeClr val="bg1">
                  <a:alpha val="29963"/>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0890E4-23B5-0D5F-DA98-5E3FABF2B72D}"/>
                </a:ext>
              </a:extLst>
            </p:cNvPr>
            <p:cNvCxnSpPr/>
            <p:nvPr/>
          </p:nvCxnSpPr>
          <p:spPr>
            <a:xfrm>
              <a:off x="913394" y="4810314"/>
              <a:ext cx="3242079" cy="0"/>
            </a:xfrm>
            <a:prstGeom prst="line">
              <a:avLst/>
            </a:prstGeom>
            <a:ln w="9525">
              <a:solidFill>
                <a:schemeClr val="bg1">
                  <a:alpha val="29963"/>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88AEE0E-E120-D5F1-5C99-6689D7A11EF4}"/>
                </a:ext>
              </a:extLst>
            </p:cNvPr>
            <p:cNvCxnSpPr/>
            <p:nvPr/>
          </p:nvCxnSpPr>
          <p:spPr>
            <a:xfrm>
              <a:off x="913394" y="5648162"/>
              <a:ext cx="3242079" cy="0"/>
            </a:xfrm>
            <a:prstGeom prst="line">
              <a:avLst/>
            </a:prstGeom>
            <a:ln w="9525">
              <a:solidFill>
                <a:schemeClr val="bg1">
                  <a:alpha val="29963"/>
                </a:schemeClr>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5A87B205-D3B3-642D-A96F-40E41B162486}"/>
              </a:ext>
            </a:extLst>
          </p:cNvPr>
          <p:cNvSpPr/>
          <p:nvPr/>
        </p:nvSpPr>
        <p:spPr>
          <a:xfrm>
            <a:off x="8682546" y="3896429"/>
            <a:ext cx="1485515" cy="743089"/>
          </a:xfrm>
          <a:prstGeom prst="rect">
            <a:avLst/>
          </a:prstGeom>
        </p:spPr>
        <p:txBody>
          <a:bodyPr wrap="square">
            <a:spAutoFit/>
          </a:bodyPr>
          <a:lstStyle/>
          <a:p>
            <a:pPr marL="0" marR="0" lvl="0" indent="0" algn="ctr" defTabSz="605150" rtl="0" eaLnBrk="1" fontAlgn="auto" latinLnBrk="0" hangingPunct="1">
              <a:lnSpc>
                <a:spcPct val="150000"/>
              </a:lnSpc>
              <a:spcBef>
                <a:spcPts val="0"/>
              </a:spcBef>
              <a:spcAft>
                <a:spcPts val="0"/>
              </a:spcAft>
              <a:buClrTx/>
              <a:buSzTx/>
              <a:buFontTx/>
              <a:buNone/>
              <a:tabLst/>
              <a:defRPr/>
            </a:pPr>
            <a:r>
              <a:rPr kumimoji="0" lang="en-US" sz="971" b="1"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Pooled Plan Provider</a:t>
            </a:r>
          </a:p>
          <a:p>
            <a:pPr marL="0" marR="0" lvl="0" indent="0" algn="ctr" defTabSz="605150" rtl="0" eaLnBrk="1" fontAlgn="auto" latinLnBrk="0" hangingPunct="1">
              <a:lnSpc>
                <a:spcPct val="150000"/>
              </a:lnSpc>
              <a:spcBef>
                <a:spcPts val="0"/>
              </a:spcBef>
              <a:spcAft>
                <a:spcPts val="0"/>
              </a:spcAft>
              <a:buClrTx/>
              <a:buSzTx/>
              <a:buFontTx/>
              <a:buNone/>
              <a:tabLst/>
              <a:defRPr/>
            </a:pPr>
            <a:r>
              <a:rPr kumimoji="0" lang="en-US" altLang="en-US" sz="971" b="1"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3(16) Plan Fiduciary</a:t>
            </a:r>
          </a:p>
          <a:p>
            <a:pPr marL="0" marR="0" lvl="0" indent="0" algn="ctr" defTabSz="605150" rtl="0" eaLnBrk="1" fontAlgn="auto" latinLnBrk="0" hangingPunct="1">
              <a:lnSpc>
                <a:spcPct val="150000"/>
              </a:lnSpc>
              <a:spcBef>
                <a:spcPts val="0"/>
              </a:spcBef>
              <a:spcAft>
                <a:spcPts val="0"/>
              </a:spcAft>
              <a:buClrTx/>
              <a:buSzTx/>
              <a:buFontTx/>
              <a:buNone/>
              <a:tabLst/>
              <a:defRPr/>
            </a:pPr>
            <a:r>
              <a:rPr kumimoji="0" lang="en-US" sz="971" b="1"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Recordkeeper</a:t>
            </a:r>
            <a:endParaRPr kumimoji="0" lang="en-US" sz="1191" b="1"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endParaRPr>
          </a:p>
        </p:txBody>
      </p:sp>
      <p:sp>
        <p:nvSpPr>
          <p:cNvPr id="36" name="Rectangle 35">
            <a:hlinkClick r:id="rId4" action="ppaction://hlinksldjump"/>
            <a:extLst>
              <a:ext uri="{FF2B5EF4-FFF2-40B4-BE49-F238E27FC236}">
                <a16:creationId xmlns:a16="http://schemas.microsoft.com/office/drawing/2014/main" id="{756A6A35-AF53-939E-32BA-6604DECD1347}"/>
              </a:ext>
            </a:extLst>
          </p:cNvPr>
          <p:cNvSpPr/>
          <p:nvPr/>
        </p:nvSpPr>
        <p:spPr>
          <a:xfrm>
            <a:off x="8729190" y="5230815"/>
            <a:ext cx="1482539" cy="6174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FS Elliot Pro" panose="02000503040000020004" pitchFamily="50" charset="0"/>
                <a:ea typeface="+mn-ea"/>
                <a:cs typeface="+mn-cs"/>
              </a:rPr>
              <a:t>NBS</a:t>
            </a:r>
            <a:endParaRPr kumimoji="0" lang="en-US" sz="1412"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6051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Plan administration </a:t>
            </a:r>
            <a:br>
              <a:rPr kumimoji="0" lang="en-US" sz="1000" b="0"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br>
            <a:r>
              <a:rPr kumimoji="0" lang="en-US" sz="1000" b="0"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&amp; 3(16) services</a:t>
            </a:r>
            <a:endParaRPr kumimoji="0" lang="en-US" sz="1000" b="1"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endParaRPr>
          </a:p>
        </p:txBody>
      </p:sp>
      <p:sp>
        <p:nvSpPr>
          <p:cNvPr id="37" name="Rectangle 36">
            <a:hlinkClick r:id="rId3" action="ppaction://hlinksldjump"/>
            <a:extLst>
              <a:ext uri="{FF2B5EF4-FFF2-40B4-BE49-F238E27FC236}">
                <a16:creationId xmlns:a16="http://schemas.microsoft.com/office/drawing/2014/main" id="{6A704C48-C5FA-4059-F2CE-11DBFCC27B04}"/>
              </a:ext>
            </a:extLst>
          </p:cNvPr>
          <p:cNvSpPr/>
          <p:nvPr/>
        </p:nvSpPr>
        <p:spPr>
          <a:xfrm>
            <a:off x="8739040" y="2430144"/>
            <a:ext cx="1372525" cy="617413"/>
          </a:xfrm>
          <a:prstGeom prst="rect">
            <a:avLst/>
          </a:prstGeom>
        </p:spPr>
        <p:txBody>
          <a:bodyPr wrap="square">
            <a:spAutoFit/>
          </a:bodyPr>
          <a:lstStyle/>
          <a:p>
            <a:pPr marL="0" marR="0" lvl="0" indent="0" algn="ctr" defTabSz="605150"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FS Elliot Pro" panose="02000503040000020004" pitchFamily="50" charset="0"/>
                <a:ea typeface="+mn-ea"/>
                <a:cs typeface="+mn-cs"/>
              </a:rPr>
              <a:t>Wilshire</a:t>
            </a:r>
            <a:endParaRPr kumimoji="0" lang="en-US" sz="1000" b="0" i="0" u="none" strike="noStrike" kern="1200" cap="none" spc="0" normalizeH="0" baseline="0" noProof="0" dirty="0">
              <a:ln>
                <a:noFill/>
              </a:ln>
              <a:solidFill>
                <a:prstClr val="white"/>
              </a:solidFill>
              <a:effectLst/>
              <a:uLnTx/>
              <a:uFillTx/>
              <a:latin typeface="FS Elliot Pro" panose="02000503040000020004" pitchFamily="50" charset="0"/>
              <a:ea typeface="+mn-ea"/>
              <a:cs typeface="+mn-cs"/>
            </a:endParaRPr>
          </a:p>
          <a:p>
            <a:pPr marL="0" marR="0" lvl="0" indent="0" algn="ctr" defTabSz="6051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3(38) Investment</a:t>
            </a:r>
            <a:br>
              <a:rPr kumimoji="0" lang="en-US" sz="1000" b="0"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br>
            <a:r>
              <a:rPr kumimoji="0" lang="en-US" sz="1000" b="0"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Fiduciary</a:t>
            </a:r>
          </a:p>
        </p:txBody>
      </p:sp>
      <p:sp>
        <p:nvSpPr>
          <p:cNvPr id="38" name="Rectangle 37">
            <a:hlinkClick r:id="" action="ppaction://noaction"/>
            <a:extLst>
              <a:ext uri="{FF2B5EF4-FFF2-40B4-BE49-F238E27FC236}">
                <a16:creationId xmlns:a16="http://schemas.microsoft.com/office/drawing/2014/main" id="{CB8CCC27-09D2-6BE3-7D44-DC9FB22C8637}"/>
              </a:ext>
            </a:extLst>
          </p:cNvPr>
          <p:cNvSpPr/>
          <p:nvPr/>
        </p:nvSpPr>
        <p:spPr>
          <a:xfrm>
            <a:off x="10515600" y="3856539"/>
            <a:ext cx="706275" cy="64447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PTC</a:t>
            </a:r>
            <a:r>
              <a:rPr kumimoji="0" lang="en-US" sz="1588" b="1"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Directed </a:t>
            </a:r>
            <a:br>
              <a:rPr kumimoji="0" lang="en-US" sz="1000" b="0"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br>
            <a:r>
              <a:rPr kumimoji="0" lang="en-US" sz="1000" b="0"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Trustee</a:t>
            </a:r>
            <a:endParaRPr kumimoji="0" lang="en-US" sz="1000" b="1"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endParaRPr>
          </a:p>
        </p:txBody>
      </p:sp>
      <p:cxnSp>
        <p:nvCxnSpPr>
          <p:cNvPr id="41" name="Straight Connector 40">
            <a:extLst>
              <a:ext uri="{FF2B5EF4-FFF2-40B4-BE49-F238E27FC236}">
                <a16:creationId xmlns:a16="http://schemas.microsoft.com/office/drawing/2014/main" id="{D2189789-C4E0-4058-B80D-1D4938150D9C}"/>
              </a:ext>
            </a:extLst>
          </p:cNvPr>
          <p:cNvCxnSpPr>
            <a:cxnSpLocks/>
          </p:cNvCxnSpPr>
          <p:nvPr/>
        </p:nvCxnSpPr>
        <p:spPr>
          <a:xfrm>
            <a:off x="8798542" y="4407683"/>
            <a:ext cx="1273267" cy="0"/>
          </a:xfrm>
          <a:prstGeom prst="line">
            <a:avLst/>
          </a:prstGeom>
          <a:ln w="9525">
            <a:solidFill>
              <a:srgbClr val="0076CF">
                <a:alpha val="29963"/>
              </a:srgb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48B8CFB-547A-B55D-DBC3-A162FDF81740}"/>
              </a:ext>
            </a:extLst>
          </p:cNvPr>
          <p:cNvSpPr txBox="1"/>
          <p:nvPr/>
        </p:nvSpPr>
        <p:spPr>
          <a:xfrm>
            <a:off x="104385" y="6544510"/>
            <a:ext cx="60975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FS Elliot Pro"/>
                <a:ea typeface="+mn-ea"/>
                <a:cs typeface="+mn-cs"/>
              </a:rPr>
              <a:t>For financial professional and plan sponsor use only. </a:t>
            </a:r>
            <a:endParaRPr kumimoji="0" lang="en-US" sz="800" b="0" i="0" u="none" strike="noStrike" kern="1200" cap="none" spc="0" normalizeH="0" baseline="0" noProof="0" dirty="0">
              <a:ln>
                <a:noFill/>
              </a:ln>
              <a:solidFill>
                <a:prstClr val="white"/>
              </a:solidFill>
              <a:effectLst/>
              <a:uLnTx/>
              <a:uFillTx/>
              <a:latin typeface="FS Elliot Pro" panose="02000503040000020004" pitchFamily="50" charset="0"/>
              <a:ea typeface="+mn-ea"/>
              <a:cs typeface="+mn-cs"/>
            </a:endParaRPr>
          </a:p>
        </p:txBody>
      </p:sp>
      <p:sp>
        <p:nvSpPr>
          <p:cNvPr id="2" name="TextBox 1">
            <a:extLst>
              <a:ext uri="{FF2B5EF4-FFF2-40B4-BE49-F238E27FC236}">
                <a16:creationId xmlns:a16="http://schemas.microsoft.com/office/drawing/2014/main" id="{7DC52C15-71D1-32DD-4547-7875CEF9D0A8}"/>
              </a:ext>
            </a:extLst>
          </p:cNvPr>
          <p:cNvSpPr txBox="1"/>
          <p:nvPr/>
        </p:nvSpPr>
        <p:spPr>
          <a:xfrm>
            <a:off x="6004699" y="6542291"/>
            <a:ext cx="6097554"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FS Elliot Pro" panose="02000503040000020004" pitchFamily="50" charset="0"/>
                <a:ea typeface="+mn-ea"/>
                <a:cs typeface="+mn-cs"/>
              </a:rPr>
              <a:t>PQ12765F-02 | 2924614-052023| 05/2023 </a:t>
            </a: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F23AA69-6174-0730-8D42-92A173BEB9A6}"/>
              </a:ext>
            </a:extLst>
          </p:cNvPr>
          <p:cNvSpPr/>
          <p:nvPr/>
        </p:nvSpPr>
        <p:spPr>
          <a:xfrm>
            <a:off x="6949557" y="3675273"/>
            <a:ext cx="1007843" cy="548640"/>
          </a:xfrm>
          <a:prstGeom prst="rect">
            <a:avLst/>
          </a:prstGeom>
          <a:solidFill>
            <a:srgbClr val="BDE4FC"/>
          </a:solidFill>
        </p:spPr>
        <p:txBody>
          <a:bodyPr wrap="square" anchor="ctr" anchorCtr="0">
            <a:spAutoFit/>
          </a:bodyPr>
          <a:lstStyle/>
          <a:p>
            <a:pPr marL="0" marR="0" lvl="0" indent="0" algn="ctr" defTabSz="6051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1A0"/>
                </a:solidFill>
                <a:effectLst/>
                <a:uLnTx/>
                <a:uFillTx/>
                <a:latin typeface="FS Elliot Pro" panose="02000503040000020004" pitchFamily="50" charset="0"/>
                <a:ea typeface="+mn-ea"/>
                <a:cs typeface="+mn-cs"/>
              </a:rPr>
              <a:t>Adopting Employers</a:t>
            </a:r>
          </a:p>
        </p:txBody>
      </p:sp>
      <p:cxnSp>
        <p:nvCxnSpPr>
          <p:cNvPr id="40" name="Straight Connector 39">
            <a:extLst>
              <a:ext uri="{FF2B5EF4-FFF2-40B4-BE49-F238E27FC236}">
                <a16:creationId xmlns:a16="http://schemas.microsoft.com/office/drawing/2014/main" id="{F97C2C00-3DA3-6077-EF0D-1FE3B5CA2E36}"/>
              </a:ext>
            </a:extLst>
          </p:cNvPr>
          <p:cNvCxnSpPr>
            <a:cxnSpLocks/>
          </p:cNvCxnSpPr>
          <p:nvPr/>
        </p:nvCxnSpPr>
        <p:spPr>
          <a:xfrm>
            <a:off x="8798542" y="4179082"/>
            <a:ext cx="1273267" cy="0"/>
          </a:xfrm>
          <a:prstGeom prst="line">
            <a:avLst/>
          </a:prstGeom>
          <a:ln w="9525">
            <a:solidFill>
              <a:srgbClr val="0076CF">
                <a:alpha val="29963"/>
              </a:srgb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B687279-FA23-73F0-F881-D9B9C439B4EC}"/>
              </a:ext>
            </a:extLst>
          </p:cNvPr>
          <p:cNvCxnSpPr>
            <a:cxnSpLocks/>
          </p:cNvCxnSpPr>
          <p:nvPr/>
        </p:nvCxnSpPr>
        <p:spPr>
          <a:xfrm>
            <a:off x="6948079" y="4376769"/>
            <a:ext cx="1308201" cy="0"/>
          </a:xfrm>
          <a:prstGeom prst="line">
            <a:avLst/>
          </a:prstGeom>
          <a:ln w="22225">
            <a:solidFill>
              <a:srgbClr val="55FFF5"/>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519AC6-8042-C3A1-EFAF-D2906752F95C}"/>
              </a:ext>
            </a:extLst>
          </p:cNvPr>
          <p:cNvCxnSpPr>
            <a:cxnSpLocks/>
          </p:cNvCxnSpPr>
          <p:nvPr/>
        </p:nvCxnSpPr>
        <p:spPr>
          <a:xfrm rot="2700000">
            <a:off x="7978734" y="3036263"/>
            <a:ext cx="914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6D63C4-4CB0-AFAE-C76F-BB0C76D5BF61}"/>
              </a:ext>
            </a:extLst>
          </p:cNvPr>
          <p:cNvCxnSpPr>
            <a:cxnSpLocks/>
          </p:cNvCxnSpPr>
          <p:nvPr/>
        </p:nvCxnSpPr>
        <p:spPr>
          <a:xfrm rot="18900000" flipH="1">
            <a:off x="9993065" y="3036263"/>
            <a:ext cx="914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7543C1-3FCC-C692-3507-7C549F2F17B8}"/>
              </a:ext>
            </a:extLst>
          </p:cNvPr>
          <p:cNvCxnSpPr>
            <a:cxnSpLocks/>
          </p:cNvCxnSpPr>
          <p:nvPr/>
        </p:nvCxnSpPr>
        <p:spPr>
          <a:xfrm rot="18900000" flipV="1">
            <a:off x="7978734" y="5066694"/>
            <a:ext cx="914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6BAFB8-80C3-476D-57FF-232E988AFDBB}"/>
              </a:ext>
            </a:extLst>
          </p:cNvPr>
          <p:cNvCxnSpPr>
            <a:cxnSpLocks/>
          </p:cNvCxnSpPr>
          <p:nvPr/>
        </p:nvCxnSpPr>
        <p:spPr>
          <a:xfrm rot="2700000" flipH="1" flipV="1">
            <a:off x="9993065" y="5066694"/>
            <a:ext cx="914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pic>
        <p:nvPicPr>
          <p:cNvPr id="12" name="Picture 11" descr="A picture containing font, text, logo, graphics&#10;&#10;Description automatically generated">
            <a:extLst>
              <a:ext uri="{FF2B5EF4-FFF2-40B4-BE49-F238E27FC236}">
                <a16:creationId xmlns:a16="http://schemas.microsoft.com/office/drawing/2014/main" id="{8C38463E-6847-CE44-5A94-18716801A74E}"/>
              </a:ext>
            </a:extLst>
          </p:cNvPr>
          <p:cNvPicPr>
            <a:picLocks noChangeAspect="1"/>
          </p:cNvPicPr>
          <p:nvPr/>
        </p:nvPicPr>
        <p:blipFill>
          <a:blip r:embed="rId5"/>
          <a:stretch>
            <a:fillRect/>
          </a:stretch>
        </p:blipFill>
        <p:spPr>
          <a:xfrm>
            <a:off x="9026860" y="5051903"/>
            <a:ext cx="875593" cy="417275"/>
          </a:xfrm>
          <a:prstGeom prst="rect">
            <a:avLst/>
          </a:prstGeom>
        </p:spPr>
      </p:pic>
      <p:pic>
        <p:nvPicPr>
          <p:cNvPr id="13" name="Picture 12" descr="A picture containing screenshot, font, graphics, text&#10;&#10;Description automatically generated">
            <a:extLst>
              <a:ext uri="{FF2B5EF4-FFF2-40B4-BE49-F238E27FC236}">
                <a16:creationId xmlns:a16="http://schemas.microsoft.com/office/drawing/2014/main" id="{39B021BB-02B2-17E1-178C-E5259C497D02}"/>
              </a:ext>
            </a:extLst>
          </p:cNvPr>
          <p:cNvPicPr>
            <a:picLocks noChangeAspect="1"/>
          </p:cNvPicPr>
          <p:nvPr/>
        </p:nvPicPr>
        <p:blipFill>
          <a:blip r:embed="rId6"/>
          <a:stretch>
            <a:fillRect/>
          </a:stretch>
        </p:blipFill>
        <p:spPr>
          <a:xfrm>
            <a:off x="8836643" y="2281127"/>
            <a:ext cx="1071302" cy="370230"/>
          </a:xfrm>
          <a:prstGeom prst="rect">
            <a:avLst/>
          </a:prstGeom>
        </p:spPr>
      </p:pic>
      <p:pic>
        <p:nvPicPr>
          <p:cNvPr id="14" name="Picture 13" descr="Logo, company name&#10;&#10;Description automatically generated">
            <a:extLst>
              <a:ext uri="{FF2B5EF4-FFF2-40B4-BE49-F238E27FC236}">
                <a16:creationId xmlns:a16="http://schemas.microsoft.com/office/drawing/2014/main" id="{6088B84C-CFBF-96C7-AB09-09BB6C23C4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737" r="73810" b="1"/>
          <a:stretch/>
        </p:blipFill>
        <p:spPr>
          <a:xfrm>
            <a:off x="10737076" y="3452317"/>
            <a:ext cx="309546" cy="409432"/>
          </a:xfrm>
          <a:prstGeom prst="rect">
            <a:avLst/>
          </a:prstGeom>
        </p:spPr>
      </p:pic>
      <p:pic>
        <p:nvPicPr>
          <p:cNvPr id="3" name="Picture 2" descr="A picture containing font, graphics, logo, graphic design&#10;&#10;Description automatically generated">
            <a:extLst>
              <a:ext uri="{FF2B5EF4-FFF2-40B4-BE49-F238E27FC236}">
                <a16:creationId xmlns:a16="http://schemas.microsoft.com/office/drawing/2014/main" id="{E64E7EF5-C602-6DD1-A03D-5FF553D1483F}"/>
              </a:ext>
            </a:extLst>
          </p:cNvPr>
          <p:cNvPicPr>
            <a:picLocks noChangeAspect="1"/>
          </p:cNvPicPr>
          <p:nvPr/>
        </p:nvPicPr>
        <p:blipFill>
          <a:blip r:embed="rId8"/>
          <a:stretch>
            <a:fillRect/>
          </a:stretch>
        </p:blipFill>
        <p:spPr>
          <a:xfrm>
            <a:off x="8762272" y="3588601"/>
            <a:ext cx="1273267" cy="362313"/>
          </a:xfrm>
          <a:prstGeom prst="rect">
            <a:avLst/>
          </a:prstGeom>
        </p:spPr>
      </p:pic>
    </p:spTree>
    <p:extLst>
      <p:ext uri="{BB962C8B-B14F-4D97-AF65-F5344CB8AC3E}">
        <p14:creationId xmlns:p14="http://schemas.microsoft.com/office/powerpoint/2010/main" val="186435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3223FC-C595-5CD5-360D-51713CD5654E}"/>
              </a:ext>
            </a:extLst>
          </p:cNvPr>
          <p:cNvSpPr txBox="1"/>
          <p:nvPr/>
        </p:nvSpPr>
        <p:spPr>
          <a:xfrm>
            <a:off x="914401" y="448486"/>
            <a:ext cx="2697479" cy="1200329"/>
          </a:xfrm>
          <a:prstGeom prst="rect">
            <a:avLst/>
          </a:prstGeom>
          <a:noFill/>
        </p:spPr>
        <p:txBody>
          <a:bodyPr wrap="square" rtlCol="0">
            <a:spAutoFit/>
          </a:bodyPr>
          <a:lstStyle/>
          <a:p>
            <a:r>
              <a:rPr lang="en-US" sz="3600" dirty="0">
                <a:solidFill>
                  <a:srgbClr val="004C97"/>
                </a:solidFill>
                <a:effectLst/>
                <a:latin typeface="FS Elliot Pro Light" panose="02000503040000020004" pitchFamily="2" charset="0"/>
              </a:rPr>
              <a:t>The PEP difference</a:t>
            </a:r>
          </a:p>
        </p:txBody>
      </p:sp>
      <p:graphicFrame>
        <p:nvGraphicFramePr>
          <p:cNvPr id="6" name="Table 6">
            <a:extLst>
              <a:ext uri="{FF2B5EF4-FFF2-40B4-BE49-F238E27FC236}">
                <a16:creationId xmlns:a16="http://schemas.microsoft.com/office/drawing/2014/main" id="{3045F1F9-AB76-640D-8D93-DD6F92F2DE44}"/>
              </a:ext>
            </a:extLst>
          </p:cNvPr>
          <p:cNvGraphicFramePr>
            <a:graphicFrameLocks noGrp="1"/>
          </p:cNvGraphicFramePr>
          <p:nvPr>
            <p:extLst>
              <p:ext uri="{D42A27DB-BD31-4B8C-83A1-F6EECF244321}">
                <p14:modId xmlns:p14="http://schemas.microsoft.com/office/powerpoint/2010/main" val="3145138037"/>
              </p:ext>
            </p:extLst>
          </p:nvPr>
        </p:nvGraphicFramePr>
        <p:xfrm>
          <a:off x="1005840" y="1046068"/>
          <a:ext cx="9967375" cy="521208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142451079"/>
                    </a:ext>
                  </a:extLst>
                </a:gridCol>
                <a:gridCol w="2012095">
                  <a:extLst>
                    <a:ext uri="{9D8B030D-6E8A-4147-A177-3AD203B41FA5}">
                      <a16:colId xmlns:a16="http://schemas.microsoft.com/office/drawing/2014/main" val="2236727361"/>
                    </a:ext>
                  </a:extLst>
                </a:gridCol>
                <a:gridCol w="1554480">
                  <a:extLst>
                    <a:ext uri="{9D8B030D-6E8A-4147-A177-3AD203B41FA5}">
                      <a16:colId xmlns:a16="http://schemas.microsoft.com/office/drawing/2014/main" val="991581070"/>
                    </a:ext>
                  </a:extLst>
                </a:gridCol>
                <a:gridCol w="1188720">
                  <a:extLst>
                    <a:ext uri="{9D8B030D-6E8A-4147-A177-3AD203B41FA5}">
                      <a16:colId xmlns:a16="http://schemas.microsoft.com/office/drawing/2014/main" val="1018175747"/>
                    </a:ext>
                  </a:extLst>
                </a:gridCol>
                <a:gridCol w="2011680">
                  <a:extLst>
                    <a:ext uri="{9D8B030D-6E8A-4147-A177-3AD203B41FA5}">
                      <a16:colId xmlns:a16="http://schemas.microsoft.com/office/drawing/2014/main" val="1469302582"/>
                    </a:ext>
                  </a:extLst>
                </a:gridCol>
              </a:tblGrid>
              <a:tr h="0">
                <a:tc>
                  <a:txBody>
                    <a:bodyPr/>
                    <a:lstStyle/>
                    <a:p>
                      <a:endParaRPr lang="en-US" sz="1400" b="0" i="0" dirty="0">
                        <a:latin typeface="FS Elliot Pro" panose="02000503040000020004"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1" i="0" dirty="0">
                          <a:latin typeface="FS Elliot Pro" panose="02000503040000020004" pitchFamily="2" charset="0"/>
                        </a:rPr>
                        <a:t>SINGLE EMPLOYER PLAN</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855"/>
                    </a:solidFill>
                  </a:tcPr>
                </a:tc>
                <a:tc gridSpan="3">
                  <a:txBody>
                    <a:bodyPr/>
                    <a:lstStyle/>
                    <a:p>
                      <a:pPr algn="ctr"/>
                      <a:r>
                        <a:rPr lang="en-US" sz="1200" b="1" i="0" dirty="0">
                          <a:latin typeface="FS Elliot Pro" panose="02000503040000020004" pitchFamily="2" charset="0"/>
                        </a:rPr>
                        <a:t>PRINCIPAL</a:t>
                      </a:r>
                      <a:r>
                        <a:rPr lang="en-US" sz="1200" b="1" i="0" baseline="30000" dirty="0">
                          <a:latin typeface="FS Elliot Pro" panose="02000503040000020004" pitchFamily="2" charset="0"/>
                        </a:rPr>
                        <a:t>®</a:t>
                      </a:r>
                      <a:r>
                        <a:rPr lang="en-US" sz="1200" b="1" i="0" dirty="0">
                          <a:latin typeface="FS Elliot Pro" panose="02000503040000020004" pitchFamily="2" charset="0"/>
                        </a:rPr>
                        <a:t> EASE (POOLED EMPLOYER PLAN)</a:t>
                      </a:r>
                    </a:p>
                  </a:txBody>
                  <a:tcPr marT="91440" marB="9144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91DA"/>
                    </a:solidFill>
                  </a:tcPr>
                </a:tc>
                <a:tc hMerge="1">
                  <a:txBody>
                    <a:bodyPr/>
                    <a:lstStyle/>
                    <a:p>
                      <a:endParaRPr lang="en-US" sz="1400" b="0" i="0" dirty="0">
                        <a:latin typeface="FS Elliot Pro" panose="02000503040000020004" pitchFamily="2" charset="0"/>
                      </a:endParaRPr>
                    </a:p>
                  </a:txBody>
                  <a:tcPr/>
                </a:tc>
                <a:tc hMerge="1">
                  <a:txBody>
                    <a:bodyPr/>
                    <a:lstStyle/>
                    <a:p>
                      <a:endParaRPr lang="en-US" sz="1400" b="0" i="0" dirty="0">
                        <a:latin typeface="FS Elliot Pro" panose="02000503040000020004" pitchFamily="2" charset="0"/>
                      </a:endParaRPr>
                    </a:p>
                  </a:txBody>
                  <a:tcPr/>
                </a:tc>
                <a:extLst>
                  <a:ext uri="{0D108BD9-81ED-4DB2-BD59-A6C34878D82A}">
                    <a16:rowId xmlns:a16="http://schemas.microsoft.com/office/drawing/2014/main" val="642638510"/>
                  </a:ext>
                </a:extLst>
              </a:tr>
              <a:tr h="284192">
                <a:tc>
                  <a:txBody>
                    <a:bodyPr/>
                    <a:lstStyle/>
                    <a:p>
                      <a:endParaRPr lang="en-US" sz="1200" b="0" i="0" dirty="0">
                        <a:latin typeface="FS Elliot Pro" panose="02000503040000020004" pitchFamily="2" charset="0"/>
                      </a:endParaRPr>
                    </a:p>
                  </a:txBody>
                  <a:tcPr>
                    <a:lnL w="12700" cmpd="sng">
                      <a:noFill/>
                    </a:lnL>
                    <a:lnR w="12700" cmpd="sng">
                      <a:noFill/>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Employer </a:t>
                      </a:r>
                      <a:br>
                        <a:rPr lang="en-US" sz="1000" b="1" i="0" dirty="0">
                          <a:solidFill>
                            <a:schemeClr val="bg1"/>
                          </a:solidFill>
                          <a:latin typeface="FS Elliot Pro" panose="02000503040000020004" pitchFamily="2" charset="0"/>
                        </a:rPr>
                      </a:br>
                      <a:r>
                        <a:rPr lang="en-US" sz="1000" b="1" i="0" dirty="0">
                          <a:solidFill>
                            <a:schemeClr val="bg1"/>
                          </a:solidFill>
                          <a:latin typeface="FS Elliot Pro" panose="02000503040000020004" pitchFamily="2" charset="0"/>
                        </a:rPr>
                        <a:t>responsibility</a:t>
                      </a:r>
                    </a:p>
                  </a:txBody>
                  <a:tcPr anchor="b">
                    <a:lnL w="12700" cmpd="sng">
                      <a:noFill/>
                    </a:lnL>
                    <a:lnR w="12700" cmpd="sng">
                      <a:noFill/>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855">
                        <a:alpha val="79859"/>
                      </a:srgbClr>
                    </a:solidFill>
                  </a:tcPr>
                </a:tc>
                <a:tc>
                  <a:txBody>
                    <a:bodyPr/>
                    <a:lstStyle/>
                    <a:p>
                      <a:pPr algn="ctr"/>
                      <a:r>
                        <a:rPr lang="en-US" sz="1000" b="1" i="0" dirty="0">
                          <a:solidFill>
                            <a:schemeClr val="bg1"/>
                          </a:solidFill>
                          <a:latin typeface="FS Elliot Pro" panose="02000503040000020004" pitchFamily="2" charset="0"/>
                        </a:rPr>
                        <a:t>Employer </a:t>
                      </a:r>
                      <a:br>
                        <a:rPr lang="en-US" sz="1000" b="1" i="0" dirty="0">
                          <a:solidFill>
                            <a:schemeClr val="bg1"/>
                          </a:solidFill>
                          <a:latin typeface="FS Elliot Pro" panose="02000503040000020004" pitchFamily="2" charset="0"/>
                        </a:rPr>
                      </a:br>
                      <a:r>
                        <a:rPr lang="en-US" sz="1000" b="1" i="0" dirty="0">
                          <a:solidFill>
                            <a:schemeClr val="bg1"/>
                          </a:solidFill>
                          <a:latin typeface="FS Elliot Pro" panose="02000503040000020004" pitchFamily="2" charset="0"/>
                        </a:rPr>
                        <a:t>responsibility</a:t>
                      </a:r>
                    </a:p>
                  </a:txBody>
                  <a:tcPr anchor="b">
                    <a:lnL w="12700" cmpd="sng">
                      <a:noFill/>
                    </a:lnL>
                    <a:lnR w="12700" cmpd="sng">
                      <a:noFill/>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91DA">
                        <a:alpha val="79859"/>
                      </a:srgbClr>
                    </a:solidFill>
                  </a:tcPr>
                </a:tc>
                <a:tc>
                  <a:txBody>
                    <a:bodyPr/>
                    <a:lstStyle/>
                    <a:p>
                      <a:pPr algn="ctr"/>
                      <a:r>
                        <a:rPr lang="en-US" sz="1000" b="1" i="0" dirty="0">
                          <a:solidFill>
                            <a:schemeClr val="bg1"/>
                          </a:solidFill>
                          <a:latin typeface="FS Elliot Pro" panose="02000503040000020004" pitchFamily="2" charset="0"/>
                        </a:rPr>
                        <a:t>Wilshire</a:t>
                      </a:r>
                      <a:r>
                        <a:rPr lang="en-US" sz="1000" b="1" i="0" baseline="30000" dirty="0">
                          <a:solidFill>
                            <a:schemeClr val="bg1"/>
                          </a:solidFill>
                          <a:latin typeface="FS Elliot Pro" panose="02000503040000020004" pitchFamily="2" charset="0"/>
                        </a:rPr>
                        <a:t>®</a:t>
                      </a:r>
                      <a:r>
                        <a:rPr lang="en-US" sz="1000" b="1" i="0" dirty="0">
                          <a:solidFill>
                            <a:schemeClr val="bg1"/>
                          </a:solidFill>
                          <a:latin typeface="FS Elliot Pro" panose="02000503040000020004" pitchFamily="2" charset="0"/>
                        </a:rPr>
                        <a:t> 3(38) </a:t>
                      </a:r>
                      <a:br>
                        <a:rPr lang="en-US" sz="1000" b="1" i="0" dirty="0">
                          <a:solidFill>
                            <a:schemeClr val="bg1"/>
                          </a:solidFill>
                          <a:latin typeface="FS Elliot Pro" panose="02000503040000020004" pitchFamily="2" charset="0"/>
                        </a:rPr>
                      </a:br>
                      <a:r>
                        <a:rPr lang="en-US" sz="1000" b="1" i="0" dirty="0">
                          <a:solidFill>
                            <a:schemeClr val="bg1"/>
                          </a:solidFill>
                          <a:latin typeface="FS Elliot Pro" panose="02000503040000020004" pitchFamily="2" charset="0"/>
                        </a:rPr>
                        <a:t>responsibility</a:t>
                      </a:r>
                    </a:p>
                  </a:txBody>
                  <a:tcPr anchor="b">
                    <a:lnL w="12700" cmpd="sng">
                      <a:noFill/>
                    </a:lnL>
                    <a:lnR w="12700" cmpd="sng">
                      <a:noFill/>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91DA">
                        <a:alpha val="79859"/>
                      </a:srgbClr>
                    </a:solidFill>
                  </a:tcPr>
                </a:tc>
                <a:tc>
                  <a:txBody>
                    <a:bodyPr/>
                    <a:lstStyle/>
                    <a:p>
                      <a:pPr algn="ctr"/>
                      <a:r>
                        <a:rPr lang="en-US" sz="1000" b="1" i="0" dirty="0">
                          <a:solidFill>
                            <a:schemeClr val="bg1"/>
                          </a:solidFill>
                          <a:latin typeface="FS Elliot Pro" panose="02000503040000020004" pitchFamily="2" charset="0"/>
                        </a:rPr>
                        <a:t>Principal Pooled Plan Provider &amp; 3(16) responsibility</a:t>
                      </a:r>
                    </a:p>
                  </a:txBody>
                  <a:tcPr anchor="b">
                    <a:lnL w="12700" cmpd="sng">
                      <a:noFill/>
                    </a:lnL>
                    <a:lnR w="12700" cmpd="sng">
                      <a:noFill/>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91DA">
                        <a:alpha val="79859"/>
                      </a:srgbClr>
                    </a:solidFill>
                  </a:tcPr>
                </a:tc>
                <a:extLst>
                  <a:ext uri="{0D108BD9-81ED-4DB2-BD59-A6C34878D82A}">
                    <a16:rowId xmlns:a16="http://schemas.microsoft.com/office/drawing/2014/main" val="2822166251"/>
                  </a:ext>
                </a:extLst>
              </a:tr>
              <a:tr h="0">
                <a:tc>
                  <a:txBody>
                    <a:bodyPr/>
                    <a:lstStyle/>
                    <a:p>
                      <a:r>
                        <a:rPr lang="en-US" sz="1000" b="0" i="0" dirty="0">
                          <a:latin typeface="FS Elliot Pro" panose="02000503040000020004" pitchFamily="2" charset="0"/>
                        </a:rPr>
                        <a:t>Select and monitor plan-appropriate </a:t>
                      </a:r>
                      <a:br>
                        <a:rPr lang="en-US" sz="1000" b="0" i="0" dirty="0">
                          <a:latin typeface="FS Elliot Pro" panose="02000503040000020004" pitchFamily="2" charset="0"/>
                        </a:rPr>
                      </a:br>
                      <a:r>
                        <a:rPr lang="en-US" sz="1000" b="0" i="0" dirty="0">
                          <a:latin typeface="FS Elliot Pro" panose="02000503040000020004" pitchFamily="2" charset="0"/>
                        </a:rPr>
                        <a:t>investment options</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solidFill>
                          <a:schemeClr val="bg1"/>
                        </a:solidFill>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solidFill>
                          <a:schemeClr val="bg1"/>
                        </a:solidFill>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919636"/>
                  </a:ext>
                </a:extLst>
              </a:tr>
              <a:tr h="0">
                <a:tc>
                  <a:txBody>
                    <a:bodyPr/>
                    <a:lstStyle/>
                    <a:p>
                      <a:r>
                        <a:rPr lang="en-US" sz="1000" b="0" i="0" dirty="0">
                          <a:latin typeface="FS Elliot Pro" panose="02000503040000020004" pitchFamily="2" charset="0"/>
                        </a:rPr>
                        <a:t>Select plan provisions</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i="0" dirty="0">
                          <a:solidFill>
                            <a:schemeClr val="bg1"/>
                          </a:solidFill>
                          <a:latin typeface="FS Elliot Pro" panose="02000503040000020004" pitchFamily="2" charset="0"/>
                        </a:rPr>
                        <a:t>X</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0" i="0" dirty="0">
                          <a:latin typeface="FS Elliot Pro" panose="02000503040000020004" pitchFamily="2" charset="0"/>
                        </a:rPr>
                        <a:t>(All plan provisions)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p>
                      <a:pPr algn="ctr"/>
                      <a:r>
                        <a:rPr lang="en-US" sz="1000" b="0" i="0" dirty="0">
                          <a:latin typeface="FS Elliot Pro" panose="02000503040000020004" pitchFamily="2" charset="0"/>
                        </a:rPr>
                        <a:t>(Streamlined choices)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p>
                      <a:pPr algn="ctr"/>
                      <a:r>
                        <a:rPr lang="en-US" sz="1000" b="0" i="0" dirty="0">
                          <a:latin typeface="FS Elliot Pro" panose="02000503040000020004" pitchFamily="2" charset="0"/>
                        </a:rPr>
                        <a:t>(Base plan provisions for PEP)</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6301926"/>
                  </a:ext>
                </a:extLst>
              </a:tr>
              <a:tr h="0">
                <a:tc>
                  <a:txBody>
                    <a:bodyPr/>
                    <a:lstStyle/>
                    <a:p>
                      <a:r>
                        <a:rPr lang="en-US" sz="1000" b="0" i="0" dirty="0">
                          <a:latin typeface="FS Elliot Pro" panose="02000503040000020004" pitchFamily="2" charset="0"/>
                        </a:rPr>
                        <a:t>Review, approve and sign plan documents / amendments and summary plan description</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algn="ctr"/>
                      <a:r>
                        <a:rPr lang="en-US" sz="1000" b="0" i="0" dirty="0">
                          <a:solidFill>
                            <a:srgbClr val="004C97"/>
                          </a:solidFill>
                          <a:latin typeface="FS Elliot Pro" panose="02000503040000020004" pitchFamily="2" charset="0"/>
                        </a:rPr>
                        <a:t>Taken care of </a:t>
                      </a:r>
                      <a:br>
                        <a:rPr lang="en-US" sz="1000" b="0" i="0" dirty="0">
                          <a:solidFill>
                            <a:srgbClr val="004C97"/>
                          </a:solidFill>
                          <a:latin typeface="FS Elliot Pro" panose="02000503040000020004" pitchFamily="2" charset="0"/>
                        </a:rPr>
                      </a:br>
                      <a:r>
                        <a:rPr lang="en-US" sz="1000" b="0" i="0" dirty="0">
                          <a:solidFill>
                            <a:srgbClr val="004C97"/>
                          </a:solidFill>
                          <a:latin typeface="FS Elliot Pro" panose="02000503040000020004" pitchFamily="2" charset="0"/>
                        </a:rPr>
                        <a:t>by the PEP</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3F5FD"/>
                    </a:solidFill>
                  </a:tcPr>
                </a:tc>
                <a:tc>
                  <a:txBody>
                    <a:bodyPr/>
                    <a:lstStyle/>
                    <a:p>
                      <a:pPr algn="ctr"/>
                      <a:endParaRPr lang="en-US" sz="1000" b="1" i="0" dirty="0">
                        <a:latin typeface="FS Elliot Pro" panose="0200050304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3792713"/>
                  </a:ext>
                </a:extLst>
              </a:tr>
              <a:tr h="0">
                <a:tc>
                  <a:txBody>
                    <a:bodyPr/>
                    <a:lstStyle/>
                    <a:p>
                      <a:r>
                        <a:rPr lang="en-US" sz="1000" b="0" i="0" dirty="0">
                          <a:latin typeface="FS Elliot Pro" panose="02000503040000020004" pitchFamily="2" charset="0"/>
                        </a:rPr>
                        <a:t>Prepare, approve, and deliver required notices and Summary Annual Report</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000" b="1" i="0" dirty="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latin typeface="FS Elliot Pro" panose="0200050304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10917"/>
                  </a:ext>
                </a:extLst>
              </a:tr>
              <a:tr h="0">
                <a:tc>
                  <a:txBody>
                    <a:bodyPr/>
                    <a:lstStyle/>
                    <a:p>
                      <a:r>
                        <a:rPr lang="en-US" sz="1000" b="0" i="0" dirty="0">
                          <a:latin typeface="FS Elliot Pro" panose="02000503040000020004" pitchFamily="2" charset="0"/>
                        </a:rPr>
                        <a:t>Sign and file Form 5500 and related reports</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000" b="1" i="0" dirty="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latin typeface="FS Elliot Pro" panose="0200050304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8755211"/>
                  </a:ext>
                </a:extLst>
              </a:tr>
              <a:tr h="0">
                <a:tc>
                  <a:txBody>
                    <a:bodyPr/>
                    <a:lstStyle/>
                    <a:p>
                      <a:r>
                        <a:rPr lang="en-US" sz="1000" b="0" i="0" dirty="0">
                          <a:latin typeface="FS Elliot Pro" panose="02000503040000020004" pitchFamily="2" charset="0"/>
                        </a:rPr>
                        <a:t>Select and work with auditor</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000" b="1" i="0" dirty="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latin typeface="FS Elliot Pro" panose="0200050304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536446"/>
                  </a:ext>
                </a:extLst>
              </a:tr>
              <a:tr h="0">
                <a:tc>
                  <a:txBody>
                    <a:bodyPr/>
                    <a:lstStyle/>
                    <a:p>
                      <a:r>
                        <a:rPr lang="en-US" sz="1000" b="0" i="0" dirty="0">
                          <a:latin typeface="FS Elliot Pro" panose="02000503040000020004" pitchFamily="2" charset="0"/>
                        </a:rPr>
                        <a:t>Review and approve plan compliance testing</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000" b="1" i="0" dirty="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latin typeface="FS Elliot Pro" panose="0200050304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0346142"/>
                  </a:ext>
                </a:extLst>
              </a:tr>
              <a:tr h="0">
                <a:tc>
                  <a:txBody>
                    <a:bodyPr/>
                    <a:lstStyle/>
                    <a:p>
                      <a:r>
                        <a:rPr lang="en-US" sz="1000" b="0" i="0" dirty="0">
                          <a:latin typeface="FS Elliot Pro" panose="02000503040000020004" pitchFamily="2" charset="0"/>
                        </a:rPr>
                        <a:t>Monitor plan eligibility and entry dates</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000" b="1" i="0" dirty="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latin typeface="FS Elliot Pro" panose="0200050304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6842774"/>
                  </a:ext>
                </a:extLst>
              </a:tr>
              <a:tr h="0">
                <a:tc>
                  <a:txBody>
                    <a:bodyPr/>
                    <a:lstStyle/>
                    <a:p>
                      <a:r>
                        <a:rPr lang="en-US" sz="1000" b="0" i="0" dirty="0">
                          <a:latin typeface="FS Elliot Pro" panose="02000503040000020004" pitchFamily="2" charset="0"/>
                        </a:rPr>
                        <a:t>Approve transactions, distributions, and </a:t>
                      </a:r>
                      <a:br>
                        <a:rPr lang="en-US" sz="1000" b="0" i="0" dirty="0">
                          <a:latin typeface="FS Elliot Pro" panose="02000503040000020004" pitchFamily="2" charset="0"/>
                        </a:rPr>
                      </a:br>
                      <a:r>
                        <a:rPr lang="en-US" sz="1000" b="0" i="0" dirty="0">
                          <a:latin typeface="FS Elliot Pro" panose="02000503040000020004" pitchFamily="2" charset="0"/>
                        </a:rPr>
                        <a:t>corrective actions</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000" b="1" i="0" dirty="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latin typeface="FS Elliot Pro" panose="02000503040000020004" pitchFamily="2" charset="0"/>
                      </a:endParaRPr>
                    </a:p>
                  </a:txBody>
                  <a:tcPr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528197"/>
                  </a:ext>
                </a:extLst>
              </a:tr>
              <a:tr h="0">
                <a:tc>
                  <a:txBody>
                    <a:bodyPr/>
                    <a:lstStyle/>
                    <a:p>
                      <a:r>
                        <a:rPr lang="en-US" sz="1000" b="0" i="0" dirty="0">
                          <a:latin typeface="FS Elliot Pro" panose="02000503040000020004" pitchFamily="2" charset="0"/>
                        </a:rPr>
                        <a:t>Coordinate and submit timely and accurate payroll/plan contributions</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p>
                      <a:pPr algn="ctr"/>
                      <a:r>
                        <a:rPr lang="en-US" sz="1000" b="0" i="0" dirty="0">
                          <a:latin typeface="FS Elliot Pro" panose="02000503040000020004" pitchFamily="2" charset="0"/>
                        </a:rPr>
                        <a:t>(Submit timely)</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p>
                      <a:pPr algn="ctr"/>
                      <a:r>
                        <a:rPr lang="en-US" sz="1000" b="0" i="0" dirty="0">
                          <a:latin typeface="FS Elliot Pro" panose="02000503040000020004" pitchFamily="2" charset="0"/>
                        </a:rPr>
                        <a:t>(Trustee responsibility </a:t>
                      </a:r>
                      <a:br>
                        <a:rPr lang="en-US" sz="1000" b="0" i="0" dirty="0">
                          <a:latin typeface="FS Elliot Pro" panose="02000503040000020004" pitchFamily="2" charset="0"/>
                        </a:rPr>
                      </a:br>
                      <a:r>
                        <a:rPr lang="en-US" sz="1000" b="0" i="0" dirty="0">
                          <a:latin typeface="FS Elliot Pro" panose="02000503040000020004" pitchFamily="2" charset="0"/>
                        </a:rPr>
                        <a:t>to monitor timeliness)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8983980"/>
                  </a:ext>
                </a:extLst>
              </a:tr>
              <a:tr h="0">
                <a:tc>
                  <a:txBody>
                    <a:bodyPr/>
                    <a:lstStyle/>
                    <a:p>
                      <a:r>
                        <a:rPr lang="en-US" sz="1000" b="0" i="0" dirty="0">
                          <a:latin typeface="FS Elliot Pro" panose="02000503040000020004" pitchFamily="2" charset="0"/>
                        </a:rPr>
                        <a:t>Compile and provide year-end census data</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b="1" i="0" dirty="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935565"/>
                  </a:ext>
                </a:extLst>
              </a:tr>
              <a:tr h="284192">
                <a:tc>
                  <a:txBody>
                    <a:bodyPr/>
                    <a:lstStyle/>
                    <a:p>
                      <a:r>
                        <a:rPr lang="en-US" sz="1000" b="0" i="0" dirty="0">
                          <a:latin typeface="FS Elliot Pro" panose="02000503040000020004" pitchFamily="2" charset="0"/>
                        </a:rPr>
                        <a:t>Select and monitor designated service providers</a:t>
                      </a:r>
                    </a:p>
                  </a:txBody>
                  <a:tcPr marL="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latin typeface="FS Elliot Pro" panose="02000503040000020004" pitchFamily="2" charset="0"/>
                        </a:rPr>
                        <a:t>(Recordkeeper, TPA, </a:t>
                      </a:r>
                      <a:br>
                        <a:rPr lang="en-US" sz="1000" b="0" i="0" dirty="0">
                          <a:latin typeface="FS Elliot Pro" panose="02000503040000020004" pitchFamily="2" charset="0"/>
                        </a:rPr>
                      </a:br>
                      <a:r>
                        <a:rPr lang="en-US" sz="1000" b="0" i="0" dirty="0">
                          <a:latin typeface="FS Elliot Pro" panose="02000503040000020004" pitchFamily="2" charset="0"/>
                        </a:rPr>
                        <a:t>3(16), 3(38), Trustee, </a:t>
                      </a:r>
                      <a:br>
                        <a:rPr lang="en-US" sz="1000" b="0" i="0" dirty="0">
                          <a:latin typeface="FS Elliot Pro" panose="02000503040000020004" pitchFamily="2" charset="0"/>
                        </a:rPr>
                      </a:br>
                      <a:r>
                        <a:rPr lang="en-US" sz="1000" b="0" i="0" dirty="0">
                          <a:latin typeface="FS Elliot Pro" panose="02000503040000020004" pitchFamily="2" charset="0"/>
                        </a:rPr>
                        <a:t>Financial Professional)</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p>
                      <a:pPr algn="ctr"/>
                      <a:r>
                        <a:rPr lang="en-US" sz="1000" b="0" i="0" dirty="0">
                          <a:latin typeface="FS Elliot Pro" panose="02000503040000020004" pitchFamily="2" charset="0"/>
                        </a:rPr>
                        <a:t>(Principal, Wilshire, </a:t>
                      </a:r>
                      <a:br>
                        <a:rPr lang="en-US" sz="1000" b="0" i="0" dirty="0">
                          <a:latin typeface="FS Elliot Pro" panose="02000503040000020004" pitchFamily="2" charset="0"/>
                        </a:rPr>
                      </a:br>
                      <a:r>
                        <a:rPr lang="en-US" sz="1000" b="0" i="0" dirty="0">
                          <a:latin typeface="FS Elliot Pro" panose="02000503040000020004" pitchFamily="2" charset="0"/>
                        </a:rPr>
                        <a:t>Financial Professional)</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000" b="1" i="0">
                        <a:latin typeface="FS Elliot Pro" panose="02000503040000020004" pitchFamily="2" charset="0"/>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bg1"/>
                          </a:solidFill>
                          <a:latin typeface="FS Elliot Pro" panose="02000503040000020004" pitchFamily="2" charset="0"/>
                        </a:rPr>
                        <a:t>X</a:t>
                      </a:r>
                    </a:p>
                    <a:p>
                      <a:pPr algn="ctr"/>
                      <a:r>
                        <a:rPr lang="en-US" sz="1000" b="0" i="0" dirty="0">
                          <a:latin typeface="FS Elliot Pro" panose="02000503040000020004" pitchFamily="2" charset="0"/>
                        </a:rPr>
                        <a:t>(NBS &amp; PTC)</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6390284"/>
                  </a:ext>
                </a:extLst>
              </a:tr>
            </a:tbl>
          </a:graphicData>
        </a:graphic>
      </p:graphicFrame>
      <p:sp>
        <p:nvSpPr>
          <p:cNvPr id="8" name="TextBox 7">
            <a:extLst>
              <a:ext uri="{FF2B5EF4-FFF2-40B4-BE49-F238E27FC236}">
                <a16:creationId xmlns:a16="http://schemas.microsoft.com/office/drawing/2014/main" id="{1C530FA1-B9E1-D2D4-80EC-D9650C33244F}"/>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rgbClr val="002855"/>
                </a:solidFill>
                <a:latin typeface="FS Elliot Pro"/>
              </a:rPr>
              <a:t>For financial professional and plan sponsor use only. </a:t>
            </a:r>
            <a:endParaRPr lang="en-US" sz="800" dirty="0">
              <a:solidFill>
                <a:srgbClr val="002855"/>
              </a:solidFill>
              <a:latin typeface="FS Elliot Pro" panose="02000503040000020004" pitchFamily="50" charset="0"/>
            </a:endParaRPr>
          </a:p>
        </p:txBody>
      </p:sp>
      <p:pic>
        <p:nvPicPr>
          <p:cNvPr id="2" name="Picture 1">
            <a:extLst>
              <a:ext uri="{FF2B5EF4-FFF2-40B4-BE49-F238E27FC236}">
                <a16:creationId xmlns:a16="http://schemas.microsoft.com/office/drawing/2014/main" id="{24BFF0FD-8975-EA2B-DD94-64EF4D836DB8}"/>
              </a:ext>
            </a:extLst>
          </p:cNvPr>
          <p:cNvPicPr>
            <a:picLocks noChangeAspect="1"/>
          </p:cNvPicPr>
          <p:nvPr/>
        </p:nvPicPr>
        <p:blipFill>
          <a:blip r:embed="rId3"/>
          <a:stretch>
            <a:fillRect/>
          </a:stretch>
        </p:blipFill>
        <p:spPr>
          <a:xfrm>
            <a:off x="5142006" y="1946937"/>
            <a:ext cx="127000" cy="127000"/>
          </a:xfrm>
          <a:prstGeom prst="rect">
            <a:avLst/>
          </a:prstGeom>
        </p:spPr>
      </p:pic>
      <p:pic>
        <p:nvPicPr>
          <p:cNvPr id="3" name="Picture 2">
            <a:extLst>
              <a:ext uri="{FF2B5EF4-FFF2-40B4-BE49-F238E27FC236}">
                <a16:creationId xmlns:a16="http://schemas.microsoft.com/office/drawing/2014/main" id="{461DC48A-A1B5-993C-B8CF-9703C124992B}"/>
              </a:ext>
            </a:extLst>
          </p:cNvPr>
          <p:cNvPicPr>
            <a:picLocks noChangeAspect="1"/>
          </p:cNvPicPr>
          <p:nvPr/>
        </p:nvPicPr>
        <p:blipFill>
          <a:blip r:embed="rId3"/>
          <a:stretch>
            <a:fillRect/>
          </a:stretch>
        </p:blipFill>
        <p:spPr>
          <a:xfrm>
            <a:off x="5142006" y="2263690"/>
            <a:ext cx="127000" cy="127000"/>
          </a:xfrm>
          <a:prstGeom prst="rect">
            <a:avLst/>
          </a:prstGeom>
        </p:spPr>
      </p:pic>
      <p:pic>
        <p:nvPicPr>
          <p:cNvPr id="5" name="Picture 4">
            <a:extLst>
              <a:ext uri="{FF2B5EF4-FFF2-40B4-BE49-F238E27FC236}">
                <a16:creationId xmlns:a16="http://schemas.microsoft.com/office/drawing/2014/main" id="{DD5FEEB1-CA09-2FFC-B8D5-4BF0F14E4880}"/>
              </a:ext>
            </a:extLst>
          </p:cNvPr>
          <p:cNvPicPr>
            <a:picLocks noChangeAspect="1"/>
          </p:cNvPicPr>
          <p:nvPr/>
        </p:nvPicPr>
        <p:blipFill>
          <a:blip r:embed="rId3"/>
          <a:stretch>
            <a:fillRect/>
          </a:stretch>
        </p:blipFill>
        <p:spPr>
          <a:xfrm>
            <a:off x="5142006" y="2729855"/>
            <a:ext cx="127000" cy="127000"/>
          </a:xfrm>
          <a:prstGeom prst="rect">
            <a:avLst/>
          </a:prstGeom>
        </p:spPr>
      </p:pic>
      <p:pic>
        <p:nvPicPr>
          <p:cNvPr id="9" name="Picture 8">
            <a:extLst>
              <a:ext uri="{FF2B5EF4-FFF2-40B4-BE49-F238E27FC236}">
                <a16:creationId xmlns:a16="http://schemas.microsoft.com/office/drawing/2014/main" id="{EA6C3701-CBCB-ADDF-08F1-AC6AE105EBEB}"/>
              </a:ext>
            </a:extLst>
          </p:cNvPr>
          <p:cNvPicPr>
            <a:picLocks noChangeAspect="1"/>
          </p:cNvPicPr>
          <p:nvPr/>
        </p:nvPicPr>
        <p:blipFill>
          <a:blip r:embed="rId3"/>
          <a:stretch>
            <a:fillRect/>
          </a:stretch>
        </p:blipFill>
        <p:spPr>
          <a:xfrm>
            <a:off x="5142006" y="3130279"/>
            <a:ext cx="127000" cy="127000"/>
          </a:xfrm>
          <a:prstGeom prst="rect">
            <a:avLst/>
          </a:prstGeom>
        </p:spPr>
      </p:pic>
      <p:pic>
        <p:nvPicPr>
          <p:cNvPr id="10" name="Picture 9">
            <a:extLst>
              <a:ext uri="{FF2B5EF4-FFF2-40B4-BE49-F238E27FC236}">
                <a16:creationId xmlns:a16="http://schemas.microsoft.com/office/drawing/2014/main" id="{585BE298-8CA2-9E49-9F11-6AB249353AAD}"/>
              </a:ext>
            </a:extLst>
          </p:cNvPr>
          <p:cNvPicPr>
            <a:picLocks noChangeAspect="1"/>
          </p:cNvPicPr>
          <p:nvPr/>
        </p:nvPicPr>
        <p:blipFill>
          <a:blip r:embed="rId3"/>
          <a:stretch>
            <a:fillRect/>
          </a:stretch>
        </p:blipFill>
        <p:spPr>
          <a:xfrm>
            <a:off x="5142006" y="3447032"/>
            <a:ext cx="127000" cy="127000"/>
          </a:xfrm>
          <a:prstGeom prst="rect">
            <a:avLst/>
          </a:prstGeom>
        </p:spPr>
      </p:pic>
      <p:pic>
        <p:nvPicPr>
          <p:cNvPr id="11" name="Picture 10">
            <a:extLst>
              <a:ext uri="{FF2B5EF4-FFF2-40B4-BE49-F238E27FC236}">
                <a16:creationId xmlns:a16="http://schemas.microsoft.com/office/drawing/2014/main" id="{CC2AC97D-C0C6-ED97-D514-8138B07C2DAC}"/>
              </a:ext>
            </a:extLst>
          </p:cNvPr>
          <p:cNvPicPr>
            <a:picLocks noChangeAspect="1"/>
          </p:cNvPicPr>
          <p:nvPr/>
        </p:nvPicPr>
        <p:blipFill>
          <a:blip r:embed="rId3"/>
          <a:stretch>
            <a:fillRect/>
          </a:stretch>
        </p:blipFill>
        <p:spPr>
          <a:xfrm>
            <a:off x="5142006" y="3692067"/>
            <a:ext cx="127000" cy="127000"/>
          </a:xfrm>
          <a:prstGeom prst="rect">
            <a:avLst/>
          </a:prstGeom>
        </p:spPr>
      </p:pic>
      <p:pic>
        <p:nvPicPr>
          <p:cNvPr id="12" name="Picture 11">
            <a:extLst>
              <a:ext uri="{FF2B5EF4-FFF2-40B4-BE49-F238E27FC236}">
                <a16:creationId xmlns:a16="http://schemas.microsoft.com/office/drawing/2014/main" id="{AC9A6436-24C3-F82E-CCFF-85071A8B4628}"/>
              </a:ext>
            </a:extLst>
          </p:cNvPr>
          <p:cNvPicPr>
            <a:picLocks noChangeAspect="1"/>
          </p:cNvPicPr>
          <p:nvPr/>
        </p:nvPicPr>
        <p:blipFill>
          <a:blip r:embed="rId3"/>
          <a:stretch>
            <a:fillRect/>
          </a:stretch>
        </p:blipFill>
        <p:spPr>
          <a:xfrm>
            <a:off x="5142006" y="3937102"/>
            <a:ext cx="127000" cy="127000"/>
          </a:xfrm>
          <a:prstGeom prst="rect">
            <a:avLst/>
          </a:prstGeom>
        </p:spPr>
      </p:pic>
      <p:pic>
        <p:nvPicPr>
          <p:cNvPr id="13" name="Picture 12">
            <a:extLst>
              <a:ext uri="{FF2B5EF4-FFF2-40B4-BE49-F238E27FC236}">
                <a16:creationId xmlns:a16="http://schemas.microsoft.com/office/drawing/2014/main" id="{6C4B1D52-A5CE-448F-01BE-AD96D39F832A}"/>
              </a:ext>
            </a:extLst>
          </p:cNvPr>
          <p:cNvPicPr>
            <a:picLocks noChangeAspect="1"/>
          </p:cNvPicPr>
          <p:nvPr/>
        </p:nvPicPr>
        <p:blipFill>
          <a:blip r:embed="rId3"/>
          <a:stretch>
            <a:fillRect/>
          </a:stretch>
        </p:blipFill>
        <p:spPr>
          <a:xfrm>
            <a:off x="5142006" y="4182137"/>
            <a:ext cx="127000" cy="127000"/>
          </a:xfrm>
          <a:prstGeom prst="rect">
            <a:avLst/>
          </a:prstGeom>
        </p:spPr>
      </p:pic>
      <p:pic>
        <p:nvPicPr>
          <p:cNvPr id="14" name="Picture 13">
            <a:extLst>
              <a:ext uri="{FF2B5EF4-FFF2-40B4-BE49-F238E27FC236}">
                <a16:creationId xmlns:a16="http://schemas.microsoft.com/office/drawing/2014/main" id="{66B82E2C-6915-7BB6-7C05-9B98261810D1}"/>
              </a:ext>
            </a:extLst>
          </p:cNvPr>
          <p:cNvPicPr>
            <a:picLocks noChangeAspect="1"/>
          </p:cNvPicPr>
          <p:nvPr/>
        </p:nvPicPr>
        <p:blipFill>
          <a:blip r:embed="rId3"/>
          <a:stretch>
            <a:fillRect/>
          </a:stretch>
        </p:blipFill>
        <p:spPr>
          <a:xfrm>
            <a:off x="5142006" y="4498890"/>
            <a:ext cx="127000" cy="127000"/>
          </a:xfrm>
          <a:prstGeom prst="rect">
            <a:avLst/>
          </a:prstGeom>
        </p:spPr>
      </p:pic>
      <p:pic>
        <p:nvPicPr>
          <p:cNvPr id="15" name="Picture 14">
            <a:extLst>
              <a:ext uri="{FF2B5EF4-FFF2-40B4-BE49-F238E27FC236}">
                <a16:creationId xmlns:a16="http://schemas.microsoft.com/office/drawing/2014/main" id="{FF7BD117-9373-818F-0F5C-6E6554332EBE}"/>
              </a:ext>
            </a:extLst>
          </p:cNvPr>
          <p:cNvPicPr>
            <a:picLocks noChangeAspect="1"/>
          </p:cNvPicPr>
          <p:nvPr/>
        </p:nvPicPr>
        <p:blipFill>
          <a:blip r:embed="rId3"/>
          <a:stretch>
            <a:fillRect/>
          </a:stretch>
        </p:blipFill>
        <p:spPr>
          <a:xfrm>
            <a:off x="5142006" y="4977008"/>
            <a:ext cx="127000" cy="127000"/>
          </a:xfrm>
          <a:prstGeom prst="rect">
            <a:avLst/>
          </a:prstGeom>
        </p:spPr>
      </p:pic>
      <p:pic>
        <p:nvPicPr>
          <p:cNvPr id="16" name="Picture 15">
            <a:extLst>
              <a:ext uri="{FF2B5EF4-FFF2-40B4-BE49-F238E27FC236}">
                <a16:creationId xmlns:a16="http://schemas.microsoft.com/office/drawing/2014/main" id="{F56AD6C1-E368-1269-F963-55D413B64464}"/>
              </a:ext>
            </a:extLst>
          </p:cNvPr>
          <p:cNvPicPr>
            <a:picLocks noChangeAspect="1"/>
          </p:cNvPicPr>
          <p:nvPr/>
        </p:nvPicPr>
        <p:blipFill>
          <a:blip r:embed="rId3"/>
          <a:stretch>
            <a:fillRect/>
          </a:stretch>
        </p:blipFill>
        <p:spPr>
          <a:xfrm>
            <a:off x="5142006" y="5371455"/>
            <a:ext cx="127000" cy="127000"/>
          </a:xfrm>
          <a:prstGeom prst="rect">
            <a:avLst/>
          </a:prstGeom>
        </p:spPr>
      </p:pic>
      <p:pic>
        <p:nvPicPr>
          <p:cNvPr id="17" name="Picture 16">
            <a:extLst>
              <a:ext uri="{FF2B5EF4-FFF2-40B4-BE49-F238E27FC236}">
                <a16:creationId xmlns:a16="http://schemas.microsoft.com/office/drawing/2014/main" id="{ED2BD6CD-0154-700B-FA71-8F0B588D8701}"/>
              </a:ext>
            </a:extLst>
          </p:cNvPr>
          <p:cNvPicPr>
            <a:picLocks noChangeAspect="1"/>
          </p:cNvPicPr>
          <p:nvPr/>
        </p:nvPicPr>
        <p:blipFill>
          <a:blip r:embed="rId3"/>
          <a:stretch>
            <a:fillRect/>
          </a:stretch>
        </p:blipFill>
        <p:spPr>
          <a:xfrm>
            <a:off x="6928971" y="5371455"/>
            <a:ext cx="127000" cy="127000"/>
          </a:xfrm>
          <a:prstGeom prst="rect">
            <a:avLst/>
          </a:prstGeom>
        </p:spPr>
      </p:pic>
      <p:pic>
        <p:nvPicPr>
          <p:cNvPr id="18" name="Picture 17">
            <a:extLst>
              <a:ext uri="{FF2B5EF4-FFF2-40B4-BE49-F238E27FC236}">
                <a16:creationId xmlns:a16="http://schemas.microsoft.com/office/drawing/2014/main" id="{9ED807FE-369B-61B5-B724-3CD2ECDC8F46}"/>
              </a:ext>
            </a:extLst>
          </p:cNvPr>
          <p:cNvPicPr>
            <a:picLocks noChangeAspect="1"/>
          </p:cNvPicPr>
          <p:nvPr/>
        </p:nvPicPr>
        <p:blipFill>
          <a:blip r:embed="rId3"/>
          <a:stretch>
            <a:fillRect/>
          </a:stretch>
        </p:blipFill>
        <p:spPr>
          <a:xfrm>
            <a:off x="5142006" y="5616491"/>
            <a:ext cx="127000" cy="127000"/>
          </a:xfrm>
          <a:prstGeom prst="rect">
            <a:avLst/>
          </a:prstGeom>
        </p:spPr>
      </p:pic>
      <p:pic>
        <p:nvPicPr>
          <p:cNvPr id="19" name="Picture 18">
            <a:extLst>
              <a:ext uri="{FF2B5EF4-FFF2-40B4-BE49-F238E27FC236}">
                <a16:creationId xmlns:a16="http://schemas.microsoft.com/office/drawing/2014/main" id="{A0F8C379-C2DE-0464-74E9-750CC60A12DE}"/>
              </a:ext>
            </a:extLst>
          </p:cNvPr>
          <p:cNvPicPr>
            <a:picLocks noChangeAspect="1"/>
          </p:cNvPicPr>
          <p:nvPr/>
        </p:nvPicPr>
        <p:blipFill>
          <a:blip r:embed="rId3"/>
          <a:stretch>
            <a:fillRect/>
          </a:stretch>
        </p:blipFill>
        <p:spPr>
          <a:xfrm>
            <a:off x="6928971" y="5687801"/>
            <a:ext cx="127000" cy="127000"/>
          </a:xfrm>
          <a:prstGeom prst="rect">
            <a:avLst/>
          </a:prstGeom>
        </p:spPr>
      </p:pic>
      <p:pic>
        <p:nvPicPr>
          <p:cNvPr id="20" name="Picture 19">
            <a:extLst>
              <a:ext uri="{FF2B5EF4-FFF2-40B4-BE49-F238E27FC236}">
                <a16:creationId xmlns:a16="http://schemas.microsoft.com/office/drawing/2014/main" id="{19CE0481-915D-D2D7-D9FE-7759D5837717}"/>
              </a:ext>
            </a:extLst>
          </p:cNvPr>
          <p:cNvPicPr>
            <a:picLocks noChangeAspect="1"/>
          </p:cNvPicPr>
          <p:nvPr/>
        </p:nvPicPr>
        <p:blipFill>
          <a:blip r:embed="rId3"/>
          <a:stretch>
            <a:fillRect/>
          </a:stretch>
        </p:blipFill>
        <p:spPr>
          <a:xfrm>
            <a:off x="6928971" y="4899314"/>
            <a:ext cx="127000" cy="127000"/>
          </a:xfrm>
          <a:prstGeom prst="rect">
            <a:avLst/>
          </a:prstGeom>
        </p:spPr>
      </p:pic>
      <p:pic>
        <p:nvPicPr>
          <p:cNvPr id="21" name="Picture 20">
            <a:extLst>
              <a:ext uri="{FF2B5EF4-FFF2-40B4-BE49-F238E27FC236}">
                <a16:creationId xmlns:a16="http://schemas.microsoft.com/office/drawing/2014/main" id="{26DE6A48-E2ED-5D3D-223E-EF659D45C275}"/>
              </a:ext>
            </a:extLst>
          </p:cNvPr>
          <p:cNvPicPr>
            <a:picLocks noChangeAspect="1"/>
          </p:cNvPicPr>
          <p:nvPr/>
        </p:nvPicPr>
        <p:blipFill>
          <a:blip r:embed="rId3"/>
          <a:stretch>
            <a:fillRect/>
          </a:stretch>
        </p:blipFill>
        <p:spPr>
          <a:xfrm>
            <a:off x="6928971" y="2263690"/>
            <a:ext cx="127000" cy="127000"/>
          </a:xfrm>
          <a:prstGeom prst="rect">
            <a:avLst/>
          </a:prstGeom>
        </p:spPr>
      </p:pic>
      <p:pic>
        <p:nvPicPr>
          <p:cNvPr id="22" name="Picture 21">
            <a:extLst>
              <a:ext uri="{FF2B5EF4-FFF2-40B4-BE49-F238E27FC236}">
                <a16:creationId xmlns:a16="http://schemas.microsoft.com/office/drawing/2014/main" id="{8B65FE40-0ABA-4022-CFF0-AF0A56F8D387}"/>
              </a:ext>
            </a:extLst>
          </p:cNvPr>
          <p:cNvPicPr>
            <a:picLocks noChangeAspect="1"/>
          </p:cNvPicPr>
          <p:nvPr/>
        </p:nvPicPr>
        <p:blipFill>
          <a:blip r:embed="rId3"/>
          <a:stretch>
            <a:fillRect/>
          </a:stretch>
        </p:blipFill>
        <p:spPr>
          <a:xfrm>
            <a:off x="8303559" y="1946937"/>
            <a:ext cx="127000" cy="127000"/>
          </a:xfrm>
          <a:prstGeom prst="rect">
            <a:avLst/>
          </a:prstGeom>
        </p:spPr>
      </p:pic>
      <p:pic>
        <p:nvPicPr>
          <p:cNvPr id="24" name="Picture 23">
            <a:extLst>
              <a:ext uri="{FF2B5EF4-FFF2-40B4-BE49-F238E27FC236}">
                <a16:creationId xmlns:a16="http://schemas.microsoft.com/office/drawing/2014/main" id="{F7779B53-B64A-4B13-432E-9913E0F0A979}"/>
              </a:ext>
            </a:extLst>
          </p:cNvPr>
          <p:cNvPicPr>
            <a:picLocks noChangeAspect="1"/>
          </p:cNvPicPr>
          <p:nvPr/>
        </p:nvPicPr>
        <p:blipFill>
          <a:blip r:embed="rId3"/>
          <a:stretch>
            <a:fillRect/>
          </a:stretch>
        </p:blipFill>
        <p:spPr>
          <a:xfrm>
            <a:off x="9899276" y="2263690"/>
            <a:ext cx="127000" cy="127000"/>
          </a:xfrm>
          <a:prstGeom prst="rect">
            <a:avLst/>
          </a:prstGeom>
        </p:spPr>
      </p:pic>
      <p:pic>
        <p:nvPicPr>
          <p:cNvPr id="25" name="Picture 24">
            <a:extLst>
              <a:ext uri="{FF2B5EF4-FFF2-40B4-BE49-F238E27FC236}">
                <a16:creationId xmlns:a16="http://schemas.microsoft.com/office/drawing/2014/main" id="{DCDCCA62-0DC7-676F-C90D-FBB258BD68AA}"/>
              </a:ext>
            </a:extLst>
          </p:cNvPr>
          <p:cNvPicPr>
            <a:picLocks noChangeAspect="1"/>
          </p:cNvPicPr>
          <p:nvPr/>
        </p:nvPicPr>
        <p:blipFill>
          <a:blip r:embed="rId3"/>
          <a:stretch>
            <a:fillRect/>
          </a:stretch>
        </p:blipFill>
        <p:spPr>
          <a:xfrm>
            <a:off x="9899276" y="2729855"/>
            <a:ext cx="127000" cy="127000"/>
          </a:xfrm>
          <a:prstGeom prst="rect">
            <a:avLst/>
          </a:prstGeom>
        </p:spPr>
      </p:pic>
      <p:pic>
        <p:nvPicPr>
          <p:cNvPr id="26" name="Picture 25">
            <a:extLst>
              <a:ext uri="{FF2B5EF4-FFF2-40B4-BE49-F238E27FC236}">
                <a16:creationId xmlns:a16="http://schemas.microsoft.com/office/drawing/2014/main" id="{A10FCA55-C884-2946-6668-F11B2374852D}"/>
              </a:ext>
            </a:extLst>
          </p:cNvPr>
          <p:cNvPicPr>
            <a:picLocks noChangeAspect="1"/>
          </p:cNvPicPr>
          <p:nvPr/>
        </p:nvPicPr>
        <p:blipFill>
          <a:blip r:embed="rId3"/>
          <a:stretch>
            <a:fillRect/>
          </a:stretch>
        </p:blipFill>
        <p:spPr>
          <a:xfrm>
            <a:off x="9899276" y="3130279"/>
            <a:ext cx="127000" cy="127000"/>
          </a:xfrm>
          <a:prstGeom prst="rect">
            <a:avLst/>
          </a:prstGeom>
        </p:spPr>
      </p:pic>
      <p:pic>
        <p:nvPicPr>
          <p:cNvPr id="27" name="Picture 26">
            <a:extLst>
              <a:ext uri="{FF2B5EF4-FFF2-40B4-BE49-F238E27FC236}">
                <a16:creationId xmlns:a16="http://schemas.microsoft.com/office/drawing/2014/main" id="{1F41D0E9-5478-96EF-3C0F-C2B9CC9D1B83}"/>
              </a:ext>
            </a:extLst>
          </p:cNvPr>
          <p:cNvPicPr>
            <a:picLocks noChangeAspect="1"/>
          </p:cNvPicPr>
          <p:nvPr/>
        </p:nvPicPr>
        <p:blipFill>
          <a:blip r:embed="rId3"/>
          <a:stretch>
            <a:fillRect/>
          </a:stretch>
        </p:blipFill>
        <p:spPr>
          <a:xfrm>
            <a:off x="9899276" y="3447032"/>
            <a:ext cx="127000" cy="127000"/>
          </a:xfrm>
          <a:prstGeom prst="rect">
            <a:avLst/>
          </a:prstGeom>
        </p:spPr>
      </p:pic>
      <p:pic>
        <p:nvPicPr>
          <p:cNvPr id="28" name="Picture 27">
            <a:extLst>
              <a:ext uri="{FF2B5EF4-FFF2-40B4-BE49-F238E27FC236}">
                <a16:creationId xmlns:a16="http://schemas.microsoft.com/office/drawing/2014/main" id="{D3721A43-89A5-844D-3326-E24C3B89E8EC}"/>
              </a:ext>
            </a:extLst>
          </p:cNvPr>
          <p:cNvPicPr>
            <a:picLocks noChangeAspect="1"/>
          </p:cNvPicPr>
          <p:nvPr/>
        </p:nvPicPr>
        <p:blipFill>
          <a:blip r:embed="rId3"/>
          <a:stretch>
            <a:fillRect/>
          </a:stretch>
        </p:blipFill>
        <p:spPr>
          <a:xfrm>
            <a:off x="9899276" y="3692067"/>
            <a:ext cx="127000" cy="127000"/>
          </a:xfrm>
          <a:prstGeom prst="rect">
            <a:avLst/>
          </a:prstGeom>
        </p:spPr>
      </p:pic>
      <p:pic>
        <p:nvPicPr>
          <p:cNvPr id="29" name="Picture 28">
            <a:extLst>
              <a:ext uri="{FF2B5EF4-FFF2-40B4-BE49-F238E27FC236}">
                <a16:creationId xmlns:a16="http://schemas.microsoft.com/office/drawing/2014/main" id="{DE76558D-61CB-4EEC-7C9F-ED92E11F79BE}"/>
              </a:ext>
            </a:extLst>
          </p:cNvPr>
          <p:cNvPicPr>
            <a:picLocks noChangeAspect="1"/>
          </p:cNvPicPr>
          <p:nvPr/>
        </p:nvPicPr>
        <p:blipFill>
          <a:blip r:embed="rId3"/>
          <a:stretch>
            <a:fillRect/>
          </a:stretch>
        </p:blipFill>
        <p:spPr>
          <a:xfrm>
            <a:off x="9899276" y="3937102"/>
            <a:ext cx="127000" cy="127000"/>
          </a:xfrm>
          <a:prstGeom prst="rect">
            <a:avLst/>
          </a:prstGeom>
        </p:spPr>
      </p:pic>
      <p:pic>
        <p:nvPicPr>
          <p:cNvPr id="30" name="Picture 29">
            <a:extLst>
              <a:ext uri="{FF2B5EF4-FFF2-40B4-BE49-F238E27FC236}">
                <a16:creationId xmlns:a16="http://schemas.microsoft.com/office/drawing/2014/main" id="{432C8FCE-6525-1E82-8FC8-7E4BB6E2C214}"/>
              </a:ext>
            </a:extLst>
          </p:cNvPr>
          <p:cNvPicPr>
            <a:picLocks noChangeAspect="1"/>
          </p:cNvPicPr>
          <p:nvPr/>
        </p:nvPicPr>
        <p:blipFill>
          <a:blip r:embed="rId3"/>
          <a:stretch>
            <a:fillRect/>
          </a:stretch>
        </p:blipFill>
        <p:spPr>
          <a:xfrm>
            <a:off x="9899276" y="4182137"/>
            <a:ext cx="127000" cy="127000"/>
          </a:xfrm>
          <a:prstGeom prst="rect">
            <a:avLst/>
          </a:prstGeom>
        </p:spPr>
      </p:pic>
      <p:pic>
        <p:nvPicPr>
          <p:cNvPr id="31" name="Picture 30">
            <a:extLst>
              <a:ext uri="{FF2B5EF4-FFF2-40B4-BE49-F238E27FC236}">
                <a16:creationId xmlns:a16="http://schemas.microsoft.com/office/drawing/2014/main" id="{99855DBB-71A5-718A-C7B7-AE605C9983B1}"/>
              </a:ext>
            </a:extLst>
          </p:cNvPr>
          <p:cNvPicPr>
            <a:picLocks noChangeAspect="1"/>
          </p:cNvPicPr>
          <p:nvPr/>
        </p:nvPicPr>
        <p:blipFill>
          <a:blip r:embed="rId3"/>
          <a:stretch>
            <a:fillRect/>
          </a:stretch>
        </p:blipFill>
        <p:spPr>
          <a:xfrm>
            <a:off x="9899276" y="4498890"/>
            <a:ext cx="127000" cy="127000"/>
          </a:xfrm>
          <a:prstGeom prst="rect">
            <a:avLst/>
          </a:prstGeom>
        </p:spPr>
      </p:pic>
      <p:pic>
        <p:nvPicPr>
          <p:cNvPr id="32" name="Picture 31">
            <a:extLst>
              <a:ext uri="{FF2B5EF4-FFF2-40B4-BE49-F238E27FC236}">
                <a16:creationId xmlns:a16="http://schemas.microsoft.com/office/drawing/2014/main" id="{94EB8621-1CCA-E1E8-79A9-B22FE6A014E0}"/>
              </a:ext>
            </a:extLst>
          </p:cNvPr>
          <p:cNvPicPr>
            <a:picLocks noChangeAspect="1"/>
          </p:cNvPicPr>
          <p:nvPr/>
        </p:nvPicPr>
        <p:blipFill>
          <a:blip r:embed="rId3"/>
          <a:stretch>
            <a:fillRect/>
          </a:stretch>
        </p:blipFill>
        <p:spPr>
          <a:xfrm>
            <a:off x="9899276" y="4821620"/>
            <a:ext cx="127000" cy="127000"/>
          </a:xfrm>
          <a:prstGeom prst="rect">
            <a:avLst/>
          </a:prstGeom>
        </p:spPr>
      </p:pic>
      <p:pic>
        <p:nvPicPr>
          <p:cNvPr id="33" name="Picture 32">
            <a:extLst>
              <a:ext uri="{FF2B5EF4-FFF2-40B4-BE49-F238E27FC236}">
                <a16:creationId xmlns:a16="http://schemas.microsoft.com/office/drawing/2014/main" id="{4E12895C-0D07-CE5A-10C5-F84677B5A9C8}"/>
              </a:ext>
            </a:extLst>
          </p:cNvPr>
          <p:cNvPicPr>
            <a:picLocks noChangeAspect="1"/>
          </p:cNvPicPr>
          <p:nvPr/>
        </p:nvPicPr>
        <p:blipFill>
          <a:blip r:embed="rId3"/>
          <a:stretch>
            <a:fillRect/>
          </a:stretch>
        </p:blipFill>
        <p:spPr>
          <a:xfrm>
            <a:off x="9899276" y="5765902"/>
            <a:ext cx="127000" cy="127000"/>
          </a:xfrm>
          <a:prstGeom prst="rect">
            <a:avLst/>
          </a:prstGeom>
        </p:spPr>
      </p:pic>
      <p:sp>
        <p:nvSpPr>
          <p:cNvPr id="23" name="TextBox 22">
            <a:extLst>
              <a:ext uri="{FF2B5EF4-FFF2-40B4-BE49-F238E27FC236}">
                <a16:creationId xmlns:a16="http://schemas.microsoft.com/office/drawing/2014/main" id="{B00E3AF7-EF53-BB86-0590-74B51B4E3D2B}"/>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rgbClr val="002855"/>
                </a:solidFill>
                <a:latin typeface="FS Elliot Pro" panose="02000503040000020004" pitchFamily="50" charset="0"/>
              </a:rPr>
              <a:t>PQ12765F-02 | 2924614-052023 | 05/2023 </a:t>
            </a:r>
            <a:endParaRPr lang="en-US" sz="800" dirty="0">
              <a:solidFill>
                <a:srgbClr val="002855"/>
              </a:solidFill>
            </a:endParaRPr>
          </a:p>
        </p:txBody>
      </p:sp>
      <p:sp>
        <p:nvSpPr>
          <p:cNvPr id="7" name="TextBox 6">
            <a:extLst>
              <a:ext uri="{FF2B5EF4-FFF2-40B4-BE49-F238E27FC236}">
                <a16:creationId xmlns:a16="http://schemas.microsoft.com/office/drawing/2014/main" id="{73B108E7-6B20-30B3-52AA-8F18E228845F}"/>
              </a:ext>
            </a:extLst>
          </p:cNvPr>
          <p:cNvSpPr txBox="1"/>
          <p:nvPr/>
        </p:nvSpPr>
        <p:spPr>
          <a:xfrm>
            <a:off x="104385" y="6326847"/>
            <a:ext cx="6663361" cy="215444"/>
          </a:xfrm>
          <a:prstGeom prst="rect">
            <a:avLst/>
          </a:prstGeom>
          <a:noFill/>
        </p:spPr>
        <p:txBody>
          <a:bodyPr wrap="square" anchor="b" anchorCtr="0">
            <a:spAutoFit/>
          </a:bodyPr>
          <a:lstStyle/>
          <a:p>
            <a:pPr>
              <a:spcAft>
                <a:spcPts val="600"/>
              </a:spcAft>
            </a:pPr>
            <a:r>
              <a:rPr lang="en-US" sz="800" dirty="0">
                <a:solidFill>
                  <a:srgbClr val="002855"/>
                </a:solidFill>
                <a:latin typeface="FS Elliot Pro" panose="02000503040000020004" pitchFamily="50" charset="0"/>
              </a:rPr>
              <a:t>Wilshire and National Benefits Services are not affiliates of any member of the Principal Financial Group.</a:t>
            </a:r>
          </a:p>
        </p:txBody>
      </p:sp>
    </p:spTree>
    <p:extLst>
      <p:ext uri="{BB962C8B-B14F-4D97-AF65-F5344CB8AC3E}">
        <p14:creationId xmlns:p14="http://schemas.microsoft.com/office/powerpoint/2010/main" val="3844364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F58BE61-97A1-4D90-445A-8CB0483892F8}"/>
              </a:ext>
            </a:extLst>
          </p:cNvPr>
          <p:cNvSpPr/>
          <p:nvPr/>
        </p:nvSpPr>
        <p:spPr>
          <a:xfrm>
            <a:off x="7623110" y="0"/>
            <a:ext cx="4568890" cy="6858000"/>
          </a:xfrm>
          <a:prstGeom prst="rect">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C2A110-09D7-72D5-4FE9-9290EAF67661}"/>
              </a:ext>
            </a:extLst>
          </p:cNvPr>
          <p:cNvSpPr txBox="1"/>
          <p:nvPr/>
        </p:nvSpPr>
        <p:spPr>
          <a:xfrm>
            <a:off x="729385" y="1522108"/>
            <a:ext cx="5853346" cy="1218578"/>
          </a:xfrm>
          <a:prstGeom prst="rect">
            <a:avLst/>
          </a:prstGeom>
          <a:noFill/>
        </p:spPr>
        <p:txBody>
          <a:bodyPr wrap="square" rtlCol="0">
            <a:spAutoFit/>
          </a:bodyPr>
          <a:lstStyle/>
          <a:p>
            <a:r>
              <a:rPr lang="en-US" sz="3600" spc="-100" dirty="0">
                <a:solidFill>
                  <a:srgbClr val="004C97"/>
                </a:solidFill>
                <a:effectLst/>
                <a:latin typeface="FS Elliot Pro Light" panose="02000503040000020004" pitchFamily="2" charset="0"/>
              </a:rPr>
              <a:t>Pooled Plan Provider (PPP) and 3(16) plan fiduciary</a:t>
            </a:r>
          </a:p>
        </p:txBody>
      </p:sp>
      <p:grpSp>
        <p:nvGrpSpPr>
          <p:cNvPr id="19" name="Group 18">
            <a:extLst>
              <a:ext uri="{FF2B5EF4-FFF2-40B4-BE49-F238E27FC236}">
                <a16:creationId xmlns:a16="http://schemas.microsoft.com/office/drawing/2014/main" id="{9C7E82EB-1143-536F-FB90-9A64828ED929}"/>
              </a:ext>
            </a:extLst>
          </p:cNvPr>
          <p:cNvGrpSpPr/>
          <p:nvPr/>
        </p:nvGrpSpPr>
        <p:grpSpPr>
          <a:xfrm>
            <a:off x="8188917" y="1645920"/>
            <a:ext cx="3451540" cy="3120470"/>
            <a:chOff x="8188917" y="1645920"/>
            <a:chExt cx="3451540" cy="3120470"/>
          </a:xfrm>
        </p:grpSpPr>
        <p:sp>
          <p:nvSpPr>
            <p:cNvPr id="7" name="Rectangle 6">
              <a:extLst>
                <a:ext uri="{FF2B5EF4-FFF2-40B4-BE49-F238E27FC236}">
                  <a16:creationId xmlns:a16="http://schemas.microsoft.com/office/drawing/2014/main" id="{6B5A1CF0-D52D-6F30-B407-DCB08480E9CF}"/>
                </a:ext>
              </a:extLst>
            </p:cNvPr>
            <p:cNvSpPr/>
            <p:nvPr/>
          </p:nvSpPr>
          <p:spPr>
            <a:xfrm>
              <a:off x="8798518" y="3392967"/>
              <a:ext cx="897026" cy="508000"/>
            </a:xfrm>
            <a:prstGeom prst="rect">
              <a:avLst/>
            </a:prstGeom>
            <a:solidFill>
              <a:srgbClr val="55F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DDCBEAC-E0AC-5C13-ED52-9D3F9406B3AB}"/>
                </a:ext>
              </a:extLst>
            </p:cNvPr>
            <p:cNvSpPr/>
            <p:nvPr/>
          </p:nvSpPr>
          <p:spPr>
            <a:xfrm>
              <a:off x="8188917" y="2101195"/>
              <a:ext cx="1346969" cy="508000"/>
            </a:xfrm>
            <a:prstGeom prst="rect">
              <a:avLst/>
            </a:prstGeom>
            <a:solidFill>
              <a:srgbClr val="55F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921597-8B26-9063-3D78-E751CE1C176B}"/>
                </a:ext>
              </a:extLst>
            </p:cNvPr>
            <p:cNvSpPr txBox="1"/>
            <p:nvPr/>
          </p:nvSpPr>
          <p:spPr>
            <a:xfrm>
              <a:off x="8188917" y="1645920"/>
              <a:ext cx="3451540" cy="3120470"/>
            </a:xfrm>
            <a:prstGeom prst="rect">
              <a:avLst/>
            </a:prstGeom>
            <a:noFill/>
          </p:spPr>
          <p:txBody>
            <a:bodyPr wrap="square" rtlCol="0" anchor="t" anchorCtr="0">
              <a:spAutoFit/>
            </a:bodyPr>
            <a:lstStyle/>
            <a:p>
              <a:pPr>
                <a:lnSpc>
                  <a:spcPts val="3400"/>
                </a:lnSpc>
                <a:spcAft>
                  <a:spcPts val="1200"/>
                </a:spcAft>
              </a:pPr>
              <a:r>
                <a:rPr lang="en-US" sz="2400" dirty="0">
                  <a:solidFill>
                    <a:srgbClr val="002855"/>
                  </a:solidFill>
                  <a:effectLst/>
                  <a:latin typeface="FS Elliot Pro" panose="02000503040000020004" pitchFamily="2" charset="0"/>
                </a:rPr>
                <a:t>Principal brings over </a:t>
              </a:r>
              <a:br>
                <a:rPr lang="en-US" sz="2400" dirty="0">
                  <a:solidFill>
                    <a:srgbClr val="002855"/>
                  </a:solidFill>
                  <a:effectLst/>
                  <a:latin typeface="FS Elliot Pro" panose="02000503040000020004" pitchFamily="2" charset="0"/>
                </a:rPr>
              </a:br>
              <a:r>
                <a:rPr lang="en-US" sz="2400" b="1" dirty="0">
                  <a:solidFill>
                    <a:srgbClr val="002855"/>
                  </a:solidFill>
                  <a:effectLst/>
                  <a:latin typeface="FS Elliot Pro" panose="02000503040000020004" pitchFamily="2" charset="0"/>
                </a:rPr>
                <a:t>80 years  </a:t>
              </a:r>
              <a:r>
                <a:rPr lang="en-US" sz="2400" dirty="0">
                  <a:solidFill>
                    <a:srgbClr val="002855"/>
                  </a:solidFill>
                  <a:effectLst/>
                  <a:latin typeface="FS Elliot Pro" panose="02000503040000020004" pitchFamily="2" charset="0"/>
                </a:rPr>
                <a:t>of retirement service experience </a:t>
              </a:r>
              <a:br>
                <a:rPr lang="en-US" sz="2400" dirty="0">
                  <a:solidFill>
                    <a:srgbClr val="002855"/>
                  </a:solidFill>
                  <a:effectLst/>
                  <a:latin typeface="FS Elliot Pro" panose="02000503040000020004" pitchFamily="2" charset="0"/>
                </a:rPr>
              </a:br>
              <a:r>
                <a:rPr lang="en-US" sz="2400" dirty="0">
                  <a:solidFill>
                    <a:srgbClr val="002855"/>
                  </a:solidFill>
                  <a:effectLst/>
                  <a:latin typeface="FS Elliot Pro" panose="02000503040000020004" pitchFamily="2" charset="0"/>
                </a:rPr>
                <a:t>to Principal</a:t>
              </a:r>
              <a:r>
                <a:rPr lang="en-US" sz="2400" baseline="30000" dirty="0">
                  <a:solidFill>
                    <a:srgbClr val="002855"/>
                  </a:solidFill>
                  <a:effectLst/>
                  <a:latin typeface="FS Elliot Pro" panose="02000503040000020004" pitchFamily="2" charset="0"/>
                </a:rPr>
                <a:t>®</a:t>
              </a:r>
              <a:r>
                <a:rPr lang="en-US" sz="2400" dirty="0">
                  <a:solidFill>
                    <a:srgbClr val="002855"/>
                  </a:solidFill>
                  <a:effectLst/>
                  <a:latin typeface="FS Elliot Pro" panose="02000503040000020004" pitchFamily="2" charset="0"/>
                </a:rPr>
                <a:t> EASE and is a  </a:t>
              </a:r>
              <a:r>
                <a:rPr lang="en-US" sz="2400" b="1" dirty="0">
                  <a:solidFill>
                    <a:srgbClr val="002855"/>
                  </a:solidFill>
                  <a:effectLst/>
                  <a:latin typeface="FS Elliot Pro" panose="02000503040000020004" pitchFamily="2" charset="0"/>
                </a:rPr>
                <a:t>top 3  </a:t>
              </a:r>
              <a:r>
                <a:rPr lang="en-US" sz="2400" dirty="0">
                  <a:solidFill>
                    <a:srgbClr val="002855"/>
                  </a:solidFill>
                  <a:effectLst/>
                  <a:latin typeface="FS Elliot Pro" panose="02000503040000020004" pitchFamily="2" charset="0"/>
                </a:rPr>
                <a:t>defined contribution service provider</a:t>
              </a:r>
              <a:r>
                <a:rPr lang="en-US" sz="2400" baseline="30000" dirty="0">
                  <a:solidFill>
                    <a:srgbClr val="002855"/>
                  </a:solidFill>
                  <a:effectLst/>
                  <a:latin typeface="FS Elliot Pro" panose="02000503040000020004" pitchFamily="2" charset="0"/>
                </a:rPr>
                <a:t>1</a:t>
              </a:r>
              <a:r>
                <a:rPr lang="en-US" sz="2400" dirty="0">
                  <a:solidFill>
                    <a:srgbClr val="002855"/>
                  </a:solidFill>
                  <a:effectLst/>
                  <a:latin typeface="FS Elliot Pro" panose="02000503040000020004" pitchFamily="2" charset="0"/>
                </a:rPr>
                <a:t>. </a:t>
              </a:r>
            </a:p>
          </p:txBody>
        </p:sp>
      </p:grpSp>
      <p:sp>
        <p:nvSpPr>
          <p:cNvPr id="8" name="TextBox 7">
            <a:extLst>
              <a:ext uri="{FF2B5EF4-FFF2-40B4-BE49-F238E27FC236}">
                <a16:creationId xmlns:a16="http://schemas.microsoft.com/office/drawing/2014/main" id="{326AB28D-7CD0-DA99-877F-5C38D67E8EB8}"/>
              </a:ext>
            </a:extLst>
          </p:cNvPr>
          <p:cNvSpPr txBox="1"/>
          <p:nvPr/>
        </p:nvSpPr>
        <p:spPr>
          <a:xfrm>
            <a:off x="725719" y="2893708"/>
            <a:ext cx="6022762" cy="2369880"/>
          </a:xfrm>
          <a:prstGeom prst="rect">
            <a:avLst/>
          </a:prstGeom>
          <a:noFill/>
        </p:spPr>
        <p:txBody>
          <a:bodyPr wrap="square">
            <a:spAutoFit/>
          </a:bodyPr>
          <a:lstStyle/>
          <a:p>
            <a:pPr>
              <a:spcAft>
                <a:spcPts val="600"/>
              </a:spcAft>
            </a:pPr>
            <a:r>
              <a:rPr lang="en-US" sz="1600" dirty="0">
                <a:solidFill>
                  <a:srgbClr val="002855"/>
                </a:solidFill>
                <a:effectLst/>
                <a:latin typeface="FS Elliot Pro" panose="02000503040000020004" pitchFamily="2" charset="0"/>
              </a:rPr>
              <a:t>You and your participants benefit from innovative technology and support, as single-employer plans do, including: </a:t>
            </a:r>
          </a:p>
          <a:p>
            <a:pPr marL="173038" indent="-173038">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Comprehensive recordkeeping services</a:t>
            </a:r>
          </a:p>
          <a:p>
            <a:pPr marL="173038" indent="-173038">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Plan health index to help each adopting employer understand participant plan utilization</a:t>
            </a:r>
          </a:p>
          <a:p>
            <a:pPr marL="173038" indent="-173038">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Best-in-class plan sponsor and participant websites</a:t>
            </a:r>
            <a:r>
              <a:rPr lang="en-US" sz="1600" baseline="30000" dirty="0">
                <a:solidFill>
                  <a:srgbClr val="002855"/>
                </a:solidFill>
                <a:latin typeface="FS Elliot Pro" panose="02000503040000020004" pitchFamily="2" charset="0"/>
              </a:rPr>
              <a:t>2</a:t>
            </a:r>
            <a:endParaRPr lang="en-US" sz="1600" baseline="30000" dirty="0">
              <a:solidFill>
                <a:srgbClr val="002855"/>
              </a:solidFill>
              <a:effectLst/>
              <a:latin typeface="FS Elliot Pro" panose="02000503040000020004" pitchFamily="2" charset="0"/>
            </a:endParaRPr>
          </a:p>
          <a:p>
            <a:pPr marL="173038" indent="-173038">
              <a:spcAft>
                <a:spcPts val="1800"/>
              </a:spcAft>
              <a:buFont typeface="Arial" panose="020B0604020202020204" pitchFamily="34" charset="0"/>
              <a:buChar char="•"/>
            </a:pPr>
            <a:r>
              <a:rPr lang="en-US" sz="1600" dirty="0">
                <a:solidFill>
                  <a:srgbClr val="002855"/>
                </a:solidFill>
                <a:effectLst/>
                <a:latin typeface="FS Elliot Pro" panose="02000503040000020004" pitchFamily="2" charset="0"/>
              </a:rPr>
              <a:t>Personalized and interactive resources to help participants plan for their financial future</a:t>
            </a:r>
          </a:p>
        </p:txBody>
      </p:sp>
      <p:sp>
        <p:nvSpPr>
          <p:cNvPr id="16" name="TextBox 15">
            <a:extLst>
              <a:ext uri="{FF2B5EF4-FFF2-40B4-BE49-F238E27FC236}">
                <a16:creationId xmlns:a16="http://schemas.microsoft.com/office/drawing/2014/main" id="{0DD0A927-27F4-A5A4-7320-4AF7807957B7}"/>
              </a:ext>
            </a:extLst>
          </p:cNvPr>
          <p:cNvSpPr txBox="1"/>
          <p:nvPr/>
        </p:nvSpPr>
        <p:spPr>
          <a:xfrm>
            <a:off x="104385" y="6126793"/>
            <a:ext cx="6663361" cy="415498"/>
          </a:xfrm>
          <a:prstGeom prst="rect">
            <a:avLst/>
          </a:prstGeom>
          <a:noFill/>
        </p:spPr>
        <p:txBody>
          <a:bodyPr wrap="square" anchor="b" anchorCtr="0">
            <a:spAutoFit/>
          </a:bodyPr>
          <a:lstStyle/>
          <a:p>
            <a:pPr>
              <a:spcAft>
                <a:spcPts val="600"/>
              </a:spcAft>
            </a:pPr>
            <a:r>
              <a:rPr lang="en-US" sz="800" baseline="30000" dirty="0">
                <a:solidFill>
                  <a:srgbClr val="002855"/>
                </a:solidFill>
                <a:latin typeface="FS Elliot Pro" panose="02000503040000020004" pitchFamily="50" charset="0"/>
              </a:rPr>
              <a:t>1 </a:t>
            </a:r>
            <a:r>
              <a:rPr lang="en-US" sz="800" dirty="0">
                <a:solidFill>
                  <a:srgbClr val="002855"/>
                </a:solidFill>
                <a:latin typeface="FS Elliot Pro" panose="02000503040000020004" pitchFamily="50" charset="0"/>
              </a:rPr>
              <a:t>2022 PLANSPONSOR Recordkeeping Survey, July 2022. Based on the number of DC plan participants.</a:t>
            </a:r>
          </a:p>
          <a:p>
            <a:pPr>
              <a:spcAft>
                <a:spcPts val="600"/>
              </a:spcAft>
            </a:pPr>
            <a:r>
              <a:rPr lang="en-US" sz="800" baseline="30000" dirty="0">
                <a:solidFill>
                  <a:srgbClr val="002855"/>
                </a:solidFill>
                <a:latin typeface="FS Elliot Pro" panose="02000503040000020004" pitchFamily="50" charset="0"/>
              </a:rPr>
              <a:t>2 </a:t>
            </a:r>
            <a:r>
              <a:rPr lang="en-US" sz="800" dirty="0">
                <a:solidFill>
                  <a:srgbClr val="002855"/>
                </a:solidFill>
                <a:latin typeface="FS Elliot Pro" panose="02000503040000020004" pitchFamily="50" charset="0"/>
              </a:rPr>
              <a:t>DALBAR’s DC Web Monitor, Q4 2022. Ranked #1 among DC plan sponsor websites and #4 among DC plan participant websites.</a:t>
            </a:r>
          </a:p>
        </p:txBody>
      </p:sp>
      <p:sp>
        <p:nvSpPr>
          <p:cNvPr id="18" name="TextBox 17">
            <a:extLst>
              <a:ext uri="{FF2B5EF4-FFF2-40B4-BE49-F238E27FC236}">
                <a16:creationId xmlns:a16="http://schemas.microsoft.com/office/drawing/2014/main" id="{33758EEB-3961-D853-B9C1-BD74A1534AD0}"/>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rgbClr val="002855"/>
                </a:solidFill>
                <a:latin typeface="FS Elliot Pro"/>
              </a:rPr>
              <a:t>For financial professional and plan sponsor use only. </a:t>
            </a:r>
            <a:endParaRPr lang="en-US" sz="800" dirty="0">
              <a:solidFill>
                <a:srgbClr val="002855"/>
              </a:solidFill>
              <a:latin typeface="FS Elliot Pro" panose="02000503040000020004" pitchFamily="50" charset="0"/>
            </a:endParaRPr>
          </a:p>
        </p:txBody>
      </p:sp>
      <p:pic>
        <p:nvPicPr>
          <p:cNvPr id="3" name="Picture 2" descr="A picture containing font, graphics, logo, graphic design&#10;&#10;Description automatically generated">
            <a:extLst>
              <a:ext uri="{FF2B5EF4-FFF2-40B4-BE49-F238E27FC236}">
                <a16:creationId xmlns:a16="http://schemas.microsoft.com/office/drawing/2014/main" id="{25C06EAB-3026-D592-E5B0-D264364D16AE}"/>
              </a:ext>
            </a:extLst>
          </p:cNvPr>
          <p:cNvPicPr>
            <a:picLocks noChangeAspect="1"/>
          </p:cNvPicPr>
          <p:nvPr/>
        </p:nvPicPr>
        <p:blipFill>
          <a:blip r:embed="rId3"/>
          <a:stretch>
            <a:fillRect/>
          </a:stretch>
        </p:blipFill>
        <p:spPr>
          <a:xfrm>
            <a:off x="820825" y="607708"/>
            <a:ext cx="2281547" cy="649224"/>
          </a:xfrm>
          <a:prstGeom prst="rect">
            <a:avLst/>
          </a:prstGeom>
        </p:spPr>
      </p:pic>
      <p:sp>
        <p:nvSpPr>
          <p:cNvPr id="2" name="TextBox 1">
            <a:extLst>
              <a:ext uri="{FF2B5EF4-FFF2-40B4-BE49-F238E27FC236}">
                <a16:creationId xmlns:a16="http://schemas.microsoft.com/office/drawing/2014/main" id="{F01593EE-832A-DED1-49C5-C35694E32CD9}"/>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rgbClr val="002855"/>
                </a:solidFill>
                <a:latin typeface="FS Elliot Pro" panose="02000503040000020004" pitchFamily="50" charset="0"/>
              </a:rPr>
              <a:t>PQ12765F-02 | 2924614-052023 | 05/2023 </a:t>
            </a:r>
            <a:endParaRPr lang="en-US" sz="800" dirty="0">
              <a:solidFill>
                <a:srgbClr val="002855"/>
              </a:solidFill>
            </a:endParaRPr>
          </a:p>
        </p:txBody>
      </p:sp>
      <p:sp>
        <p:nvSpPr>
          <p:cNvPr id="9" name="TextBox 7">
            <a:extLst>
              <a:ext uri="{FF2B5EF4-FFF2-40B4-BE49-F238E27FC236}">
                <a16:creationId xmlns:a16="http://schemas.microsoft.com/office/drawing/2014/main" id="{97CD0BF3-1C25-0BFF-3D62-B6B0FE413579}"/>
              </a:ext>
            </a:extLst>
          </p:cNvPr>
          <p:cNvSpPr txBox="1"/>
          <p:nvPr/>
        </p:nvSpPr>
        <p:spPr>
          <a:xfrm>
            <a:off x="7443216" y="8610"/>
            <a:ext cx="4748784"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b="1" cap="all" dirty="0">
                <a:solidFill>
                  <a:srgbClr val="FF00FF"/>
                </a:solidFill>
                <a:latin typeface="FS Elliot Pro" panose="02000503040000020004" pitchFamily="50" charset="0"/>
              </a:rPr>
              <a:t>Slides 6-8 of PQ12765F-2 must remain together</a:t>
            </a:r>
          </a:p>
        </p:txBody>
      </p:sp>
    </p:spTree>
    <p:extLst>
      <p:ext uri="{BB962C8B-B14F-4D97-AF65-F5344CB8AC3E}">
        <p14:creationId xmlns:p14="http://schemas.microsoft.com/office/powerpoint/2010/main" val="1798527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708FA3-400A-AF53-6D9C-404C97CB54B0}"/>
              </a:ext>
            </a:extLst>
          </p:cNvPr>
          <p:cNvSpPr/>
          <p:nvPr/>
        </p:nvSpPr>
        <p:spPr>
          <a:xfrm>
            <a:off x="7623110" y="0"/>
            <a:ext cx="4568890" cy="6858000"/>
          </a:xfrm>
          <a:prstGeom prst="rect">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05D447-6BAA-0759-2DFD-2BEFEEC756A7}"/>
              </a:ext>
            </a:extLst>
          </p:cNvPr>
          <p:cNvSpPr txBox="1"/>
          <p:nvPr/>
        </p:nvSpPr>
        <p:spPr>
          <a:xfrm>
            <a:off x="736600" y="1515606"/>
            <a:ext cx="4238171" cy="1200329"/>
          </a:xfrm>
          <a:prstGeom prst="rect">
            <a:avLst/>
          </a:prstGeom>
          <a:noFill/>
        </p:spPr>
        <p:txBody>
          <a:bodyPr wrap="square" rtlCol="0">
            <a:spAutoFit/>
          </a:bodyPr>
          <a:lstStyle/>
          <a:p>
            <a:r>
              <a:rPr lang="en-US" sz="3600" dirty="0">
                <a:solidFill>
                  <a:srgbClr val="004C97"/>
                </a:solidFill>
                <a:latin typeface="FS Elliot Pro Light" panose="02000503040000020004" pitchFamily="2" charset="0"/>
              </a:rPr>
              <a:t>I</a:t>
            </a:r>
            <a:r>
              <a:rPr lang="en-US" sz="3600" dirty="0">
                <a:solidFill>
                  <a:srgbClr val="004C97"/>
                </a:solidFill>
                <a:effectLst/>
                <a:latin typeface="FS Elliot Pro Light" panose="02000503040000020004" pitchFamily="2" charset="0"/>
              </a:rPr>
              <a:t>ntegrated TPA and 3(16) services  </a:t>
            </a:r>
          </a:p>
        </p:txBody>
      </p:sp>
      <p:sp>
        <p:nvSpPr>
          <p:cNvPr id="7" name="TextBox 6">
            <a:extLst>
              <a:ext uri="{FF2B5EF4-FFF2-40B4-BE49-F238E27FC236}">
                <a16:creationId xmlns:a16="http://schemas.microsoft.com/office/drawing/2014/main" id="{37ADF576-749D-123F-2751-E55D9D41A474}"/>
              </a:ext>
            </a:extLst>
          </p:cNvPr>
          <p:cNvSpPr txBox="1"/>
          <p:nvPr/>
        </p:nvSpPr>
        <p:spPr>
          <a:xfrm>
            <a:off x="8171542" y="1598772"/>
            <a:ext cx="3631681" cy="3662541"/>
          </a:xfrm>
          <a:prstGeom prst="rect">
            <a:avLst/>
          </a:prstGeom>
          <a:noFill/>
        </p:spPr>
        <p:txBody>
          <a:bodyPr wrap="square" rtlCol="0">
            <a:spAutoFit/>
          </a:bodyPr>
          <a:lstStyle/>
          <a:p>
            <a:pPr>
              <a:spcAft>
                <a:spcPts val="2400"/>
              </a:spcAft>
            </a:pPr>
            <a:r>
              <a:rPr lang="en-US" sz="2400" b="1" dirty="0">
                <a:solidFill>
                  <a:srgbClr val="002855"/>
                </a:solidFill>
                <a:effectLst/>
                <a:latin typeface="FS Elliot Pro" panose="02000503040000020004" pitchFamily="2" charset="0"/>
              </a:rPr>
              <a:t>SOC 1 Type 2 Audit </a:t>
            </a:r>
            <a:br>
              <a:rPr lang="en-US" sz="2400" b="1" dirty="0">
                <a:solidFill>
                  <a:srgbClr val="002855"/>
                </a:solidFill>
                <a:effectLst/>
                <a:latin typeface="FS Elliot Pro" panose="02000503040000020004" pitchFamily="2" charset="0"/>
              </a:rPr>
            </a:br>
            <a:r>
              <a:rPr lang="en-US" sz="2400" b="1" dirty="0">
                <a:solidFill>
                  <a:srgbClr val="002855"/>
                </a:solidFill>
                <a:effectLst/>
                <a:latin typeface="FS Elliot Pro" panose="02000503040000020004" pitchFamily="2" charset="0"/>
              </a:rPr>
              <a:t>(10+ years)</a:t>
            </a:r>
          </a:p>
          <a:p>
            <a:pPr>
              <a:spcAft>
                <a:spcPts val="2400"/>
              </a:spcAft>
            </a:pPr>
            <a:r>
              <a:rPr lang="en-US" sz="2400" b="1" dirty="0">
                <a:solidFill>
                  <a:srgbClr val="002855"/>
                </a:solidFill>
                <a:effectLst/>
                <a:latin typeface="FS Elliot Pro" panose="02000503040000020004" pitchFamily="2" charset="0"/>
              </a:rPr>
              <a:t>SOC 2 Type 2 Audit</a:t>
            </a:r>
            <a:endParaRPr lang="en-US" sz="2400" dirty="0">
              <a:solidFill>
                <a:srgbClr val="002855"/>
              </a:solidFill>
              <a:effectLst/>
              <a:latin typeface="FS Elliot Pro" panose="02000503040000020004" pitchFamily="2" charset="0"/>
            </a:endParaRPr>
          </a:p>
          <a:p>
            <a:pPr>
              <a:spcAft>
                <a:spcPts val="2400"/>
              </a:spcAft>
            </a:pPr>
            <a:r>
              <a:rPr lang="en-US" sz="2400" dirty="0">
                <a:solidFill>
                  <a:srgbClr val="002855"/>
                </a:solidFill>
                <a:effectLst/>
                <a:latin typeface="FS Elliot Pro" panose="02000503040000020004" pitchFamily="2" charset="0"/>
              </a:rPr>
              <a:t>ASPPA Service Provider Excellence Certification from The Centre for Fiduciary Excellence (CEFEX)</a:t>
            </a:r>
          </a:p>
        </p:txBody>
      </p:sp>
      <p:sp>
        <p:nvSpPr>
          <p:cNvPr id="9" name="TextBox 8">
            <a:extLst>
              <a:ext uri="{FF2B5EF4-FFF2-40B4-BE49-F238E27FC236}">
                <a16:creationId xmlns:a16="http://schemas.microsoft.com/office/drawing/2014/main" id="{0D94BEA6-670E-783E-31DC-436AB355BFF7}"/>
              </a:ext>
            </a:extLst>
          </p:cNvPr>
          <p:cNvSpPr txBox="1"/>
          <p:nvPr/>
        </p:nvSpPr>
        <p:spPr>
          <a:xfrm>
            <a:off x="732935" y="2887206"/>
            <a:ext cx="6404465" cy="3339376"/>
          </a:xfrm>
          <a:prstGeom prst="rect">
            <a:avLst/>
          </a:prstGeom>
          <a:noFill/>
        </p:spPr>
        <p:txBody>
          <a:bodyPr wrap="square">
            <a:spAutoFit/>
          </a:bodyPr>
          <a:lstStyle/>
          <a:p>
            <a:pPr>
              <a:spcAft>
                <a:spcPts val="600"/>
              </a:spcAft>
            </a:pPr>
            <a:r>
              <a:rPr lang="en-US" sz="1600" dirty="0">
                <a:solidFill>
                  <a:srgbClr val="002855"/>
                </a:solidFill>
                <a:effectLst/>
                <a:latin typeface="FS Elliot Pro" panose="02000503040000020004" pitchFamily="2" charset="0"/>
              </a:rPr>
              <a:t>NBS has a long history of multiple employer plan experience and broad retirement capabilities, along with physical and cybersecurity features.</a:t>
            </a:r>
          </a:p>
          <a:p>
            <a:pPr marL="173038" marR="0" lvl="0" indent="-158750" algn="l" defTabSz="914400" rtl="0" eaLnBrk="1" fontAlgn="auto" latinLnBrk="0" hangingPunct="1">
              <a:lnSpc>
                <a:spcPct val="100000"/>
              </a:lnSpc>
              <a:spcBef>
                <a:spcPts val="0"/>
              </a:spcBef>
              <a:spcAft>
                <a:spcPts val="600"/>
              </a:spcAft>
              <a:buClrTx/>
              <a:buSzTx/>
              <a:buFontTx/>
              <a:buNone/>
              <a:defRPr/>
            </a:pPr>
            <a:r>
              <a:rPr kumimoji="0" lang="en-US" sz="1600" b="0" i="0" u="none" strike="noStrike" kern="1200" cap="none" spc="-100" normalizeH="0" noProof="0" dirty="0">
                <a:ln>
                  <a:noFill/>
                </a:ln>
                <a:solidFill>
                  <a:srgbClr val="002855"/>
                </a:solidFill>
                <a:effectLst/>
                <a:uLnTx/>
                <a:uFillTx/>
                <a:latin typeface="FS Elliot Pro" panose="02000503040000020004" pitchFamily="2" charset="0"/>
                <a:ea typeface="+mn-ea"/>
                <a:cs typeface="+mn-cs"/>
              </a:rPr>
              <a:t>•  </a:t>
            </a:r>
            <a:r>
              <a:rPr kumimoji="0" lang="en-US" sz="1600" b="0"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Be your day-to-day contact</a:t>
            </a:r>
          </a:p>
          <a:p>
            <a:pPr marL="173038" marR="0" lvl="0" indent="-158750" algn="l" defTabSz="914400" rtl="0" eaLnBrk="1" fontAlgn="auto" latinLnBrk="0" hangingPunct="1">
              <a:lnSpc>
                <a:spcPct val="100000"/>
              </a:lnSpc>
              <a:spcBef>
                <a:spcPts val="0"/>
              </a:spcBef>
              <a:spcAft>
                <a:spcPts val="600"/>
              </a:spcAft>
              <a:buClrTx/>
              <a:buSzTx/>
              <a:buFontTx/>
              <a:buNone/>
              <a:defRPr/>
            </a:pPr>
            <a:r>
              <a:rPr kumimoji="0" lang="en-US" sz="1600" b="0" i="0" u="none" strike="noStrike" kern="1200" cap="none" spc="-100" normalizeH="0" noProof="0" dirty="0">
                <a:ln>
                  <a:noFill/>
                </a:ln>
                <a:solidFill>
                  <a:srgbClr val="002855"/>
                </a:solidFill>
                <a:effectLst/>
                <a:uLnTx/>
                <a:uFillTx/>
                <a:latin typeface="FS Elliot Pro" panose="02000503040000020004" pitchFamily="2" charset="0"/>
                <a:ea typeface="+mn-ea"/>
                <a:cs typeface="+mn-cs"/>
              </a:rPr>
              <a:t>•  </a:t>
            </a:r>
            <a:r>
              <a:rPr kumimoji="0" lang="en-US" sz="1600" b="0"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Accept and submit payroll data to Principal for recordkeeping</a:t>
            </a:r>
          </a:p>
          <a:p>
            <a:pPr marL="173038" marR="0" lvl="0" indent="-158750" algn="l" defTabSz="914400" rtl="0" eaLnBrk="1" fontAlgn="auto" latinLnBrk="0" hangingPunct="1">
              <a:lnSpc>
                <a:spcPct val="100000"/>
              </a:lnSpc>
              <a:spcBef>
                <a:spcPts val="0"/>
              </a:spcBef>
              <a:spcAft>
                <a:spcPts val="600"/>
              </a:spcAft>
              <a:buClrTx/>
              <a:buSzTx/>
              <a:buFontTx/>
              <a:buNone/>
              <a:defRPr/>
            </a:pPr>
            <a:r>
              <a:rPr kumimoji="0" lang="en-US" sz="1600" b="0" i="0" u="none" strike="noStrike" kern="1200" cap="none" spc="-100" normalizeH="0" noProof="0" dirty="0">
                <a:ln>
                  <a:noFill/>
                </a:ln>
                <a:solidFill>
                  <a:srgbClr val="002855"/>
                </a:solidFill>
                <a:effectLst/>
                <a:uLnTx/>
                <a:uFillTx/>
                <a:latin typeface="FS Elliot Pro" panose="02000503040000020004" pitchFamily="2" charset="0"/>
                <a:ea typeface="+mn-ea"/>
                <a:cs typeface="+mn-cs"/>
              </a:rPr>
              <a:t>•  </a:t>
            </a:r>
            <a:r>
              <a:rPr kumimoji="0" lang="en-US" sz="1600" b="0" i="0" u="none" strike="noStrike" kern="1200" cap="none" normalizeH="0" baseline="0" noProof="0" dirty="0">
                <a:ln>
                  <a:noFill/>
                </a:ln>
                <a:solidFill>
                  <a:srgbClr val="002855"/>
                </a:solidFill>
                <a:effectLst/>
                <a:uLnTx/>
                <a:uFillTx/>
                <a:latin typeface="FS Elliot Pro" panose="02000503040000020004" pitchFamily="2" charset="0"/>
                <a:ea typeface="+mn-ea"/>
                <a:cs typeface="+mn-cs"/>
              </a:rPr>
              <a:t>Provide and maintain the PEP plan document and your</a:t>
            </a:r>
            <a:br>
              <a:rPr kumimoji="0" lang="en-US" sz="1600" b="0" i="0" u="none" strike="noStrike" kern="1200" cap="none" normalizeH="0" baseline="0" noProof="0" dirty="0">
                <a:ln>
                  <a:noFill/>
                </a:ln>
                <a:solidFill>
                  <a:srgbClr val="002855"/>
                </a:solidFill>
                <a:effectLst/>
                <a:uLnTx/>
                <a:uFillTx/>
                <a:latin typeface="FS Elliot Pro" panose="02000503040000020004" pitchFamily="2" charset="0"/>
                <a:ea typeface="+mn-ea"/>
                <a:cs typeface="+mn-cs"/>
              </a:rPr>
            </a:br>
            <a:r>
              <a:rPr kumimoji="0" lang="en-US" sz="1600" b="0" i="0" u="none" strike="noStrike" kern="1200" cap="none" normalizeH="0" baseline="0" noProof="0" dirty="0">
                <a:ln>
                  <a:noFill/>
                </a:ln>
                <a:solidFill>
                  <a:srgbClr val="002855"/>
                </a:solidFill>
                <a:effectLst/>
                <a:uLnTx/>
                <a:uFillTx/>
                <a:latin typeface="FS Elliot Pro" panose="02000503040000020004" pitchFamily="2" charset="0"/>
                <a:ea typeface="+mn-ea"/>
                <a:cs typeface="+mn-cs"/>
              </a:rPr>
              <a:t>participation agreement</a:t>
            </a:r>
          </a:p>
          <a:p>
            <a:pPr marL="173038" marR="0" lvl="0" indent="-158750" algn="l" defTabSz="914400" rtl="0" eaLnBrk="1" fontAlgn="auto" latinLnBrk="0" hangingPunct="1">
              <a:lnSpc>
                <a:spcPct val="100000"/>
              </a:lnSpc>
              <a:spcBef>
                <a:spcPts val="0"/>
              </a:spcBef>
              <a:spcAft>
                <a:spcPts val="600"/>
              </a:spcAft>
              <a:buClrTx/>
              <a:buSzTx/>
              <a:buFontTx/>
              <a:buNone/>
              <a:defRPr/>
            </a:pPr>
            <a:r>
              <a:rPr kumimoji="0" lang="en-US" sz="1600" b="0" i="0" u="none" strike="noStrike" kern="1200" cap="none" spc="-100" normalizeH="0" noProof="0" dirty="0">
                <a:ln>
                  <a:noFill/>
                </a:ln>
                <a:solidFill>
                  <a:srgbClr val="002855"/>
                </a:solidFill>
                <a:effectLst/>
                <a:uLnTx/>
                <a:uFillTx/>
                <a:latin typeface="FS Elliot Pro" panose="02000503040000020004" pitchFamily="2" charset="0"/>
                <a:ea typeface="+mn-ea"/>
                <a:cs typeface="+mn-cs"/>
              </a:rPr>
              <a:t>•  </a:t>
            </a:r>
            <a:r>
              <a:rPr kumimoji="0" lang="en-US" sz="1600" b="0"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Perform all required plan compliance testing</a:t>
            </a:r>
          </a:p>
          <a:p>
            <a:pPr marL="173038" marR="0" lvl="0" indent="-158750" algn="l" defTabSz="914400" rtl="0" eaLnBrk="1" fontAlgn="auto" latinLnBrk="0" hangingPunct="1">
              <a:lnSpc>
                <a:spcPct val="100000"/>
              </a:lnSpc>
              <a:spcBef>
                <a:spcPts val="0"/>
              </a:spcBef>
              <a:spcAft>
                <a:spcPts val="600"/>
              </a:spcAft>
              <a:buClrTx/>
              <a:buSzTx/>
              <a:buFontTx/>
              <a:buNone/>
              <a:defRPr/>
            </a:pPr>
            <a:r>
              <a:rPr kumimoji="0" lang="en-US" sz="1600" b="0" i="0" u="none" strike="noStrike" kern="1200" cap="none" spc="-100" normalizeH="0" noProof="0" dirty="0">
                <a:ln>
                  <a:noFill/>
                </a:ln>
                <a:solidFill>
                  <a:srgbClr val="002855"/>
                </a:solidFill>
                <a:effectLst/>
                <a:uLnTx/>
                <a:uFillTx/>
                <a:latin typeface="FS Elliot Pro" panose="02000503040000020004" pitchFamily="2" charset="0"/>
                <a:ea typeface="+mn-ea"/>
                <a:cs typeface="+mn-cs"/>
              </a:rPr>
              <a:t>•  </a:t>
            </a:r>
            <a:r>
              <a:rPr kumimoji="0" lang="en-US" sz="1600" b="0"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Prepare the Form 5500 and schedules</a:t>
            </a:r>
          </a:p>
          <a:p>
            <a:pPr marL="173038" marR="0" lvl="0" indent="-158750" algn="l" defTabSz="914400" rtl="0" eaLnBrk="1" fontAlgn="auto" latinLnBrk="0" hangingPunct="1">
              <a:lnSpc>
                <a:spcPct val="100000"/>
              </a:lnSpc>
              <a:spcBef>
                <a:spcPts val="0"/>
              </a:spcBef>
              <a:spcAft>
                <a:spcPts val="600"/>
              </a:spcAft>
              <a:buClrTx/>
              <a:buSzTx/>
              <a:buFontTx/>
              <a:buNone/>
              <a:defRPr/>
            </a:pPr>
            <a:r>
              <a:rPr kumimoji="0" lang="en-US" sz="1600" b="0" i="0" u="none" strike="noStrike" kern="1200" cap="none" spc="-100" normalizeH="0" noProof="0" dirty="0">
                <a:ln>
                  <a:noFill/>
                </a:ln>
                <a:solidFill>
                  <a:srgbClr val="002855"/>
                </a:solidFill>
                <a:effectLst/>
                <a:uLnTx/>
                <a:uFillTx/>
                <a:latin typeface="FS Elliot Pro" panose="02000503040000020004" pitchFamily="2" charset="0"/>
                <a:ea typeface="+mn-ea"/>
                <a:cs typeface="+mn-cs"/>
              </a:rPr>
              <a:t>•  </a:t>
            </a:r>
            <a:r>
              <a:rPr kumimoji="0" lang="en-US" sz="1600" b="0"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Prepare the Summary Annual Report</a:t>
            </a:r>
          </a:p>
          <a:p>
            <a:pPr marL="173038" marR="0" lvl="0" indent="-158750" algn="l" defTabSz="914400" rtl="0" eaLnBrk="1" fontAlgn="auto" latinLnBrk="0" hangingPunct="1">
              <a:lnSpc>
                <a:spcPct val="100000"/>
              </a:lnSpc>
              <a:spcBef>
                <a:spcPts val="0"/>
              </a:spcBef>
              <a:spcAft>
                <a:spcPts val="600"/>
              </a:spcAft>
              <a:buClrTx/>
              <a:buSzTx/>
              <a:buFontTx/>
              <a:buNone/>
              <a:defRPr/>
            </a:pPr>
            <a:r>
              <a:rPr kumimoji="0" lang="en-US" sz="1600" b="0" i="0" u="none" strike="noStrike" kern="1200" cap="none" spc="-100" normalizeH="0" noProof="0" dirty="0">
                <a:ln>
                  <a:noFill/>
                </a:ln>
                <a:solidFill>
                  <a:srgbClr val="002855"/>
                </a:solidFill>
                <a:effectLst/>
                <a:uLnTx/>
                <a:uFillTx/>
                <a:latin typeface="FS Elliot Pro" panose="02000503040000020004" pitchFamily="2" charset="0"/>
                <a:ea typeface="+mn-ea"/>
                <a:cs typeface="+mn-cs"/>
              </a:rPr>
              <a:t>•  </a:t>
            </a:r>
            <a:r>
              <a:rPr kumimoji="0" lang="en-US" sz="1600" b="0" i="0" u="none" strike="noStrike" kern="1200" cap="none" spc="0" normalizeH="0" baseline="0" noProof="0" dirty="0">
                <a:ln>
                  <a:noFill/>
                </a:ln>
                <a:solidFill>
                  <a:srgbClr val="002855"/>
                </a:solidFill>
                <a:effectLst/>
                <a:uLnTx/>
                <a:uFillTx/>
                <a:latin typeface="FS Elliot Pro" panose="02000503040000020004" pitchFamily="2" charset="0"/>
                <a:ea typeface="+mn-ea"/>
                <a:cs typeface="+mn-cs"/>
              </a:rPr>
              <a:t>Handle participant inquiries normally directed to the employer</a:t>
            </a:r>
            <a:endParaRPr lang="en-US" sz="1600" dirty="0">
              <a:solidFill>
                <a:srgbClr val="002855"/>
              </a:solidFill>
              <a:latin typeface="FS Elliot Pro" panose="02000503040000020004" pitchFamily="2" charset="0"/>
            </a:endParaRPr>
          </a:p>
        </p:txBody>
      </p:sp>
      <p:sp>
        <p:nvSpPr>
          <p:cNvPr id="17" name="TextBox 16">
            <a:extLst>
              <a:ext uri="{FF2B5EF4-FFF2-40B4-BE49-F238E27FC236}">
                <a16:creationId xmlns:a16="http://schemas.microsoft.com/office/drawing/2014/main" id="{EC50CB1A-D73F-CE0F-8545-5866385FB3F1}"/>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rgbClr val="002855"/>
                </a:solidFill>
                <a:latin typeface="FS Elliot Pro"/>
              </a:rPr>
              <a:t>For financial professional and plan sponsor use only. </a:t>
            </a:r>
            <a:endParaRPr lang="en-US" sz="800" dirty="0">
              <a:solidFill>
                <a:srgbClr val="002855"/>
              </a:solidFill>
              <a:latin typeface="FS Elliot Pro" panose="02000503040000020004" pitchFamily="50" charset="0"/>
            </a:endParaRPr>
          </a:p>
        </p:txBody>
      </p:sp>
      <p:pic>
        <p:nvPicPr>
          <p:cNvPr id="3" name="Picture 2" descr="A picture containing font, text, logo, graphics&#10;&#10;Description automatically generated">
            <a:extLst>
              <a:ext uri="{FF2B5EF4-FFF2-40B4-BE49-F238E27FC236}">
                <a16:creationId xmlns:a16="http://schemas.microsoft.com/office/drawing/2014/main" id="{A6A12FE5-5F60-52C0-2A64-85019EEDFA6D}"/>
              </a:ext>
            </a:extLst>
          </p:cNvPr>
          <p:cNvPicPr>
            <a:picLocks noChangeAspect="1"/>
          </p:cNvPicPr>
          <p:nvPr/>
        </p:nvPicPr>
        <p:blipFill>
          <a:blip r:embed="rId3"/>
          <a:stretch>
            <a:fillRect/>
          </a:stretch>
        </p:blipFill>
        <p:spPr>
          <a:xfrm>
            <a:off x="736601" y="509766"/>
            <a:ext cx="2011680" cy="958692"/>
          </a:xfrm>
          <a:prstGeom prst="rect">
            <a:avLst/>
          </a:prstGeom>
        </p:spPr>
      </p:pic>
      <p:cxnSp>
        <p:nvCxnSpPr>
          <p:cNvPr id="11" name="Straight Connector 10">
            <a:extLst>
              <a:ext uri="{FF2B5EF4-FFF2-40B4-BE49-F238E27FC236}">
                <a16:creationId xmlns:a16="http://schemas.microsoft.com/office/drawing/2014/main" id="{F25DF447-521A-D71A-8556-3D3869399024}"/>
              </a:ext>
            </a:extLst>
          </p:cNvPr>
          <p:cNvCxnSpPr/>
          <p:nvPr/>
        </p:nvCxnSpPr>
        <p:spPr>
          <a:xfrm>
            <a:off x="8287657" y="2527687"/>
            <a:ext cx="3200400" cy="0"/>
          </a:xfrm>
          <a:prstGeom prst="line">
            <a:avLst/>
          </a:prstGeom>
          <a:ln w="12700">
            <a:solidFill>
              <a:srgbClr val="0091DA">
                <a:alpha val="49609"/>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EB9608-4ADB-FC01-74FC-9D8E6F6D7347}"/>
              </a:ext>
            </a:extLst>
          </p:cNvPr>
          <p:cNvCxnSpPr/>
          <p:nvPr/>
        </p:nvCxnSpPr>
        <p:spPr>
          <a:xfrm>
            <a:off x="8287657" y="3195344"/>
            <a:ext cx="3200400" cy="0"/>
          </a:xfrm>
          <a:prstGeom prst="line">
            <a:avLst/>
          </a:prstGeom>
          <a:ln w="12700">
            <a:solidFill>
              <a:srgbClr val="0091DA">
                <a:alpha val="49609"/>
              </a:srgb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F87D71C-1869-7ED5-3FCD-ACCBF6113421}"/>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rgbClr val="002855"/>
                </a:solidFill>
                <a:latin typeface="FS Elliot Pro" panose="02000503040000020004" pitchFamily="50" charset="0"/>
              </a:rPr>
              <a:t>PQ12765F-02 | 2924614-052023 | 05/2023 </a:t>
            </a:r>
            <a:endParaRPr lang="en-US" sz="800" dirty="0">
              <a:solidFill>
                <a:srgbClr val="002855"/>
              </a:solidFill>
            </a:endParaRPr>
          </a:p>
        </p:txBody>
      </p:sp>
      <p:sp>
        <p:nvSpPr>
          <p:cNvPr id="10" name="TextBox 9">
            <a:extLst>
              <a:ext uri="{FF2B5EF4-FFF2-40B4-BE49-F238E27FC236}">
                <a16:creationId xmlns:a16="http://schemas.microsoft.com/office/drawing/2014/main" id="{F29C9915-E1E4-6F4B-635E-4482C22E1881}"/>
              </a:ext>
            </a:extLst>
          </p:cNvPr>
          <p:cNvSpPr txBox="1"/>
          <p:nvPr/>
        </p:nvSpPr>
        <p:spPr>
          <a:xfrm>
            <a:off x="104385" y="6326847"/>
            <a:ext cx="6663361" cy="215444"/>
          </a:xfrm>
          <a:prstGeom prst="rect">
            <a:avLst/>
          </a:prstGeom>
          <a:noFill/>
        </p:spPr>
        <p:txBody>
          <a:bodyPr wrap="square" anchor="b" anchorCtr="0">
            <a:spAutoFit/>
          </a:bodyPr>
          <a:lstStyle/>
          <a:p>
            <a:pPr>
              <a:spcAft>
                <a:spcPts val="600"/>
              </a:spcAft>
            </a:pPr>
            <a:r>
              <a:rPr lang="en-US" sz="800" dirty="0">
                <a:solidFill>
                  <a:srgbClr val="002855"/>
                </a:solidFill>
                <a:latin typeface="FS Elliot Pro" panose="02000503040000020004" pitchFamily="50" charset="0"/>
              </a:rPr>
              <a:t>National Benefits Services is not an affiliate of any member of the Principal Financial Group.</a:t>
            </a:r>
          </a:p>
        </p:txBody>
      </p:sp>
      <p:sp>
        <p:nvSpPr>
          <p:cNvPr id="8" name="TextBox 7">
            <a:extLst>
              <a:ext uri="{FF2B5EF4-FFF2-40B4-BE49-F238E27FC236}">
                <a16:creationId xmlns:a16="http://schemas.microsoft.com/office/drawing/2014/main" id="{8DACE95C-142D-43CA-00EB-577374DC24CE}"/>
              </a:ext>
            </a:extLst>
          </p:cNvPr>
          <p:cNvSpPr txBox="1"/>
          <p:nvPr/>
        </p:nvSpPr>
        <p:spPr>
          <a:xfrm>
            <a:off x="7443216" y="8610"/>
            <a:ext cx="4748784"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b="1" cap="all" dirty="0">
                <a:solidFill>
                  <a:srgbClr val="FF00FF"/>
                </a:solidFill>
                <a:latin typeface="FS Elliot Pro" panose="02000503040000020004" pitchFamily="50" charset="0"/>
              </a:rPr>
              <a:t>Slides 6-8 of PQ12765F-2 must remain together</a:t>
            </a:r>
          </a:p>
        </p:txBody>
      </p:sp>
    </p:spTree>
    <p:extLst>
      <p:ext uri="{BB962C8B-B14F-4D97-AF65-F5344CB8AC3E}">
        <p14:creationId xmlns:p14="http://schemas.microsoft.com/office/powerpoint/2010/main" val="1487739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57FC8E5-2285-03FB-7688-36864B8CFB2E}"/>
              </a:ext>
            </a:extLst>
          </p:cNvPr>
          <p:cNvSpPr/>
          <p:nvPr/>
        </p:nvSpPr>
        <p:spPr>
          <a:xfrm>
            <a:off x="7623110" y="0"/>
            <a:ext cx="4568890" cy="6858000"/>
          </a:xfrm>
          <a:prstGeom prst="rect">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BAA574-9A36-7A48-E47E-C33A6ED52463}"/>
              </a:ext>
            </a:extLst>
          </p:cNvPr>
          <p:cNvSpPr/>
          <p:nvPr/>
        </p:nvSpPr>
        <p:spPr>
          <a:xfrm>
            <a:off x="8232489" y="2102185"/>
            <a:ext cx="3155947" cy="508000"/>
          </a:xfrm>
          <a:prstGeom prst="rect">
            <a:avLst/>
          </a:prstGeom>
          <a:solidFill>
            <a:srgbClr val="55F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583F07E-EFE8-D1D9-303F-50AE6DBE6D44}"/>
              </a:ext>
            </a:extLst>
          </p:cNvPr>
          <p:cNvSpPr txBox="1"/>
          <p:nvPr/>
        </p:nvSpPr>
        <p:spPr>
          <a:xfrm>
            <a:off x="760020" y="1362892"/>
            <a:ext cx="5878532" cy="646331"/>
          </a:xfrm>
          <a:prstGeom prst="rect">
            <a:avLst/>
          </a:prstGeom>
          <a:noFill/>
        </p:spPr>
        <p:txBody>
          <a:bodyPr wrap="none" rtlCol="0">
            <a:spAutoFit/>
          </a:bodyPr>
          <a:lstStyle/>
          <a:p>
            <a:r>
              <a:rPr lang="en-US" sz="3600" dirty="0">
                <a:solidFill>
                  <a:srgbClr val="004C97"/>
                </a:solidFill>
                <a:effectLst/>
                <a:latin typeface="FS Elliot Pro Light" panose="02000503040000020004" pitchFamily="2" charset="0"/>
              </a:rPr>
              <a:t>3(38) Investment Manager </a:t>
            </a:r>
          </a:p>
        </p:txBody>
      </p:sp>
      <p:sp>
        <p:nvSpPr>
          <p:cNvPr id="6" name="TextBox 5">
            <a:extLst>
              <a:ext uri="{FF2B5EF4-FFF2-40B4-BE49-F238E27FC236}">
                <a16:creationId xmlns:a16="http://schemas.microsoft.com/office/drawing/2014/main" id="{750FF3B5-7F3E-F890-F8B4-2DB155B7E3C3}"/>
              </a:ext>
            </a:extLst>
          </p:cNvPr>
          <p:cNvSpPr txBox="1"/>
          <p:nvPr/>
        </p:nvSpPr>
        <p:spPr>
          <a:xfrm>
            <a:off x="8232489" y="1645920"/>
            <a:ext cx="3155947" cy="1812419"/>
          </a:xfrm>
          <a:prstGeom prst="rect">
            <a:avLst/>
          </a:prstGeom>
          <a:noFill/>
        </p:spPr>
        <p:txBody>
          <a:bodyPr wrap="square" rtlCol="0" anchor="t" anchorCtr="0">
            <a:spAutoFit/>
          </a:bodyPr>
          <a:lstStyle/>
          <a:p>
            <a:pPr>
              <a:lnSpc>
                <a:spcPts val="3400"/>
              </a:lnSpc>
              <a:spcAft>
                <a:spcPts val="1200"/>
              </a:spcAft>
            </a:pPr>
            <a:r>
              <a:rPr lang="en-US" sz="2400" dirty="0">
                <a:solidFill>
                  <a:srgbClr val="002855"/>
                </a:solidFill>
                <a:effectLst/>
                <a:latin typeface="FS Elliot Pro" panose="02000503040000020004" pitchFamily="2" charset="0"/>
              </a:rPr>
              <a:t>Wilshire provides </a:t>
            </a:r>
            <a:r>
              <a:rPr lang="en-US" sz="2400" b="1" dirty="0">
                <a:solidFill>
                  <a:srgbClr val="002855"/>
                </a:solidFill>
                <a:effectLst/>
                <a:latin typeface="FS Elliot Pro" panose="02000503040000020004" pitchFamily="2" charset="0"/>
              </a:rPr>
              <a:t>recognized expertise </a:t>
            </a:r>
            <a:r>
              <a:rPr lang="en-US" sz="2400" dirty="0">
                <a:solidFill>
                  <a:srgbClr val="002855"/>
                </a:solidFill>
                <a:effectLst/>
                <a:latin typeface="FS Elliot Pro" panose="02000503040000020004" pitchFamily="2" charset="0"/>
              </a:rPr>
              <a:t>in the retirement plan market. </a:t>
            </a:r>
          </a:p>
        </p:txBody>
      </p:sp>
      <p:sp>
        <p:nvSpPr>
          <p:cNvPr id="8" name="TextBox 7">
            <a:extLst>
              <a:ext uri="{FF2B5EF4-FFF2-40B4-BE49-F238E27FC236}">
                <a16:creationId xmlns:a16="http://schemas.microsoft.com/office/drawing/2014/main" id="{10A6C61D-33F8-8C60-BDC4-7F1F5D84B79A}"/>
              </a:ext>
            </a:extLst>
          </p:cNvPr>
          <p:cNvSpPr txBox="1"/>
          <p:nvPr/>
        </p:nvSpPr>
        <p:spPr>
          <a:xfrm>
            <a:off x="760020" y="2277292"/>
            <a:ext cx="6097554" cy="1477328"/>
          </a:xfrm>
          <a:prstGeom prst="rect">
            <a:avLst/>
          </a:prstGeom>
          <a:noFill/>
        </p:spPr>
        <p:txBody>
          <a:bodyPr wrap="square">
            <a:spAutoFit/>
          </a:bodyPr>
          <a:lstStyle/>
          <a:p>
            <a:pPr>
              <a:spcAft>
                <a:spcPts val="600"/>
              </a:spcAft>
            </a:pPr>
            <a:r>
              <a:rPr lang="en-US" sz="1600" dirty="0">
                <a:solidFill>
                  <a:srgbClr val="002855"/>
                </a:solidFill>
                <a:effectLst/>
                <a:latin typeface="FS Elliot Pro" panose="02000503040000020004" pitchFamily="2" charset="0"/>
              </a:rPr>
              <a:t>Under ERISA 3(38) fiduciary services, Wilshire, as an independent third-party will have discretion for:</a:t>
            </a:r>
          </a:p>
          <a:p>
            <a:pPr marL="173038" indent="-173038">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Selecting the investment options for Principal</a:t>
            </a:r>
            <a:r>
              <a:rPr lang="en-US" sz="1600" baseline="30000" dirty="0">
                <a:solidFill>
                  <a:srgbClr val="002855"/>
                </a:solidFill>
                <a:effectLst/>
                <a:latin typeface="FS Elliot Pro" panose="02000503040000020004" pitchFamily="2" charset="0"/>
              </a:rPr>
              <a:t>®</a:t>
            </a:r>
            <a:r>
              <a:rPr lang="en-US" sz="1600" dirty="0">
                <a:solidFill>
                  <a:srgbClr val="002855"/>
                </a:solidFill>
                <a:effectLst/>
                <a:latin typeface="FS Elliot Pro" panose="02000503040000020004" pitchFamily="2" charset="0"/>
              </a:rPr>
              <a:t> EASE (the plan’s “investment lineup”) </a:t>
            </a:r>
          </a:p>
          <a:p>
            <a:pPr marL="173038" indent="-173038">
              <a:spcAft>
                <a:spcPts val="600"/>
              </a:spcAft>
              <a:buFont typeface="Arial" panose="020B0604020202020204" pitchFamily="34" charset="0"/>
              <a:buChar char="•"/>
            </a:pPr>
            <a:r>
              <a:rPr lang="en-US" sz="1600" dirty="0">
                <a:solidFill>
                  <a:srgbClr val="002855"/>
                </a:solidFill>
                <a:effectLst/>
                <a:latin typeface="FS Elliot Pro" panose="02000503040000020004" pitchFamily="2" charset="0"/>
              </a:rPr>
              <a:t>Monitoring and making changes when they deem appropriate</a:t>
            </a:r>
          </a:p>
        </p:txBody>
      </p:sp>
      <p:sp>
        <p:nvSpPr>
          <p:cNvPr id="12" name="TextBox 11">
            <a:extLst>
              <a:ext uri="{FF2B5EF4-FFF2-40B4-BE49-F238E27FC236}">
                <a16:creationId xmlns:a16="http://schemas.microsoft.com/office/drawing/2014/main" id="{E72610EC-1F59-3E5F-8048-D933373FEB22}"/>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rgbClr val="002855"/>
                </a:solidFill>
                <a:latin typeface="FS Elliot Pro"/>
              </a:rPr>
              <a:t>For financial professional and plan sponsor use only. </a:t>
            </a:r>
            <a:endParaRPr lang="en-US" sz="800" dirty="0">
              <a:solidFill>
                <a:srgbClr val="002855"/>
              </a:solidFill>
              <a:latin typeface="FS Elliot Pro" panose="02000503040000020004" pitchFamily="50" charset="0"/>
            </a:endParaRPr>
          </a:p>
        </p:txBody>
      </p:sp>
      <p:pic>
        <p:nvPicPr>
          <p:cNvPr id="3" name="Picture 2" descr="A picture containing screenshot, font, graphics, text&#10;&#10;Description automatically generated">
            <a:extLst>
              <a:ext uri="{FF2B5EF4-FFF2-40B4-BE49-F238E27FC236}">
                <a16:creationId xmlns:a16="http://schemas.microsoft.com/office/drawing/2014/main" id="{FB5CE354-ED53-8E17-67E4-8AC4892D304C}"/>
              </a:ext>
            </a:extLst>
          </p:cNvPr>
          <p:cNvPicPr>
            <a:picLocks noChangeAspect="1"/>
          </p:cNvPicPr>
          <p:nvPr/>
        </p:nvPicPr>
        <p:blipFill>
          <a:blip r:embed="rId3"/>
          <a:stretch>
            <a:fillRect/>
          </a:stretch>
        </p:blipFill>
        <p:spPr>
          <a:xfrm>
            <a:off x="716476" y="448492"/>
            <a:ext cx="2103120" cy="726815"/>
          </a:xfrm>
          <a:prstGeom prst="rect">
            <a:avLst/>
          </a:prstGeom>
        </p:spPr>
      </p:pic>
      <p:sp>
        <p:nvSpPr>
          <p:cNvPr id="2" name="TextBox 1">
            <a:extLst>
              <a:ext uri="{FF2B5EF4-FFF2-40B4-BE49-F238E27FC236}">
                <a16:creationId xmlns:a16="http://schemas.microsoft.com/office/drawing/2014/main" id="{795410A2-26E5-27D7-E1BA-647A398F58E6}"/>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rgbClr val="002855"/>
                </a:solidFill>
                <a:latin typeface="FS Elliot Pro" panose="02000503040000020004" pitchFamily="50" charset="0"/>
              </a:rPr>
              <a:t>PQ12765F-02 | 2924614-052023 | 05/2023 </a:t>
            </a:r>
            <a:endParaRPr lang="en-US" sz="800" dirty="0">
              <a:solidFill>
                <a:srgbClr val="002855"/>
              </a:solidFill>
            </a:endParaRPr>
          </a:p>
        </p:txBody>
      </p:sp>
      <p:sp>
        <p:nvSpPr>
          <p:cNvPr id="7" name="TextBox 6">
            <a:extLst>
              <a:ext uri="{FF2B5EF4-FFF2-40B4-BE49-F238E27FC236}">
                <a16:creationId xmlns:a16="http://schemas.microsoft.com/office/drawing/2014/main" id="{0A5B6873-99D0-38AB-5DC2-A93CE746AABF}"/>
              </a:ext>
            </a:extLst>
          </p:cNvPr>
          <p:cNvSpPr txBox="1"/>
          <p:nvPr/>
        </p:nvSpPr>
        <p:spPr>
          <a:xfrm>
            <a:off x="104385" y="6326847"/>
            <a:ext cx="6663361" cy="215444"/>
          </a:xfrm>
          <a:prstGeom prst="rect">
            <a:avLst/>
          </a:prstGeom>
          <a:noFill/>
        </p:spPr>
        <p:txBody>
          <a:bodyPr wrap="square" anchor="b" anchorCtr="0">
            <a:spAutoFit/>
          </a:bodyPr>
          <a:lstStyle/>
          <a:p>
            <a:pPr>
              <a:spcAft>
                <a:spcPts val="600"/>
              </a:spcAft>
            </a:pPr>
            <a:r>
              <a:rPr lang="en-US" sz="800" dirty="0">
                <a:solidFill>
                  <a:srgbClr val="002855"/>
                </a:solidFill>
                <a:latin typeface="FS Elliot Pro" panose="02000503040000020004" pitchFamily="50" charset="0"/>
              </a:rPr>
              <a:t>Wilshire is not an affiliate of any member of the Principal Financial Group.</a:t>
            </a:r>
          </a:p>
        </p:txBody>
      </p:sp>
      <p:sp>
        <p:nvSpPr>
          <p:cNvPr id="9" name="TextBox 7">
            <a:extLst>
              <a:ext uri="{FF2B5EF4-FFF2-40B4-BE49-F238E27FC236}">
                <a16:creationId xmlns:a16="http://schemas.microsoft.com/office/drawing/2014/main" id="{49381EC1-DEC5-E1FA-2B13-C07C24ADA7FE}"/>
              </a:ext>
            </a:extLst>
          </p:cNvPr>
          <p:cNvSpPr txBox="1"/>
          <p:nvPr/>
        </p:nvSpPr>
        <p:spPr>
          <a:xfrm>
            <a:off x="7443216" y="8610"/>
            <a:ext cx="4748784"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b="1" cap="all" dirty="0">
                <a:solidFill>
                  <a:srgbClr val="FF00FF"/>
                </a:solidFill>
                <a:latin typeface="FS Elliot Pro" panose="02000503040000020004" pitchFamily="50" charset="0"/>
              </a:rPr>
              <a:t>Slides 6-8 of PQ12765F-2 must remain together</a:t>
            </a:r>
          </a:p>
        </p:txBody>
      </p:sp>
    </p:spTree>
    <p:extLst>
      <p:ext uri="{BB962C8B-B14F-4D97-AF65-F5344CB8AC3E}">
        <p14:creationId xmlns:p14="http://schemas.microsoft.com/office/powerpoint/2010/main" val="209886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1D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E0E0C1-30C5-C2AD-4A46-D59AAE298085}"/>
              </a:ext>
            </a:extLst>
          </p:cNvPr>
          <p:cNvSpPr txBox="1"/>
          <p:nvPr/>
        </p:nvSpPr>
        <p:spPr>
          <a:xfrm>
            <a:off x="914400" y="731520"/>
            <a:ext cx="10730204" cy="646331"/>
          </a:xfrm>
          <a:prstGeom prst="rect">
            <a:avLst/>
          </a:prstGeom>
          <a:noFill/>
        </p:spPr>
        <p:txBody>
          <a:bodyPr wrap="square" rtlCol="0">
            <a:spAutoFit/>
          </a:bodyPr>
          <a:lstStyle/>
          <a:p>
            <a:r>
              <a:rPr lang="en-US" sz="3600" dirty="0">
                <a:solidFill>
                  <a:schemeClr val="bg1"/>
                </a:solidFill>
                <a:effectLst/>
                <a:latin typeface="FS Elliot Pro Light" panose="02000503040000020004" pitchFamily="2" charset="0"/>
              </a:rPr>
              <a:t>Let’s take a look at the details</a:t>
            </a:r>
          </a:p>
        </p:txBody>
      </p:sp>
      <p:sp>
        <p:nvSpPr>
          <p:cNvPr id="6" name="TextBox 5">
            <a:extLst>
              <a:ext uri="{FF2B5EF4-FFF2-40B4-BE49-F238E27FC236}">
                <a16:creationId xmlns:a16="http://schemas.microsoft.com/office/drawing/2014/main" id="{380A03A6-81F3-7DE8-45D8-623DED69CE43}"/>
              </a:ext>
            </a:extLst>
          </p:cNvPr>
          <p:cNvSpPr txBox="1"/>
          <p:nvPr/>
        </p:nvSpPr>
        <p:spPr>
          <a:xfrm>
            <a:off x="910734" y="1783007"/>
            <a:ext cx="6404466" cy="707886"/>
          </a:xfrm>
          <a:prstGeom prst="rect">
            <a:avLst/>
          </a:prstGeom>
          <a:noFill/>
        </p:spPr>
        <p:txBody>
          <a:bodyPr wrap="square" rtlCol="0" anchor="t" anchorCtr="0">
            <a:spAutoFit/>
          </a:bodyPr>
          <a:lstStyle/>
          <a:p>
            <a:r>
              <a:rPr lang="en-US" sz="2000" b="1" dirty="0">
                <a:solidFill>
                  <a:srgbClr val="FFFFFF"/>
                </a:solidFill>
                <a:effectLst/>
                <a:latin typeface="FS Elliot Pro" panose="02000503040000020004" pitchFamily="2" charset="0"/>
              </a:rPr>
              <a:t>Principal</a:t>
            </a:r>
            <a:r>
              <a:rPr lang="en-US" sz="2000" b="1" baseline="30000" dirty="0">
                <a:solidFill>
                  <a:schemeClr val="bg1"/>
                </a:solidFill>
                <a:effectLst/>
                <a:latin typeface="FS Elliot Pro" panose="02000503040000020004" pitchFamily="2" charset="0"/>
              </a:rPr>
              <a:t>®</a:t>
            </a:r>
            <a:r>
              <a:rPr lang="en-US" sz="2000" b="1" dirty="0">
                <a:solidFill>
                  <a:srgbClr val="FFFFFF"/>
                </a:solidFill>
                <a:effectLst/>
                <a:latin typeface="FS Elliot Pro" panose="02000503040000020004" pitchFamily="2" charset="0"/>
              </a:rPr>
              <a:t> EASE is a robust program with streamlined decisions for you:</a:t>
            </a:r>
          </a:p>
        </p:txBody>
      </p:sp>
      <p:sp>
        <p:nvSpPr>
          <p:cNvPr id="8" name="TextBox 7">
            <a:extLst>
              <a:ext uri="{FF2B5EF4-FFF2-40B4-BE49-F238E27FC236}">
                <a16:creationId xmlns:a16="http://schemas.microsoft.com/office/drawing/2014/main" id="{99BFB667-D616-2C2B-F31F-1F8ECC35E40E}"/>
              </a:ext>
            </a:extLst>
          </p:cNvPr>
          <p:cNvSpPr txBox="1"/>
          <p:nvPr/>
        </p:nvSpPr>
        <p:spPr>
          <a:xfrm>
            <a:off x="910735" y="2896049"/>
            <a:ext cx="5023534" cy="2677656"/>
          </a:xfrm>
          <a:prstGeom prst="rect">
            <a:avLst/>
          </a:prstGeom>
          <a:noFill/>
        </p:spPr>
        <p:txBody>
          <a:bodyPr wrap="square">
            <a:spAutoFit/>
          </a:bodyPr>
          <a:lstStyle/>
          <a:p>
            <a:pPr>
              <a:spcAft>
                <a:spcPts val="2400"/>
              </a:spcAft>
            </a:pPr>
            <a:r>
              <a:rPr lang="en-US" sz="1600" b="1" dirty="0">
                <a:solidFill>
                  <a:schemeClr val="bg1"/>
                </a:solidFill>
                <a:effectLst/>
                <a:latin typeface="FS Elliot Pro" panose="02000503040000020004" pitchFamily="2" charset="0"/>
              </a:rPr>
              <a:t>An all-zero revenue sharing investment lineup </a:t>
            </a:r>
            <a:r>
              <a:rPr lang="en-US" sz="1600" dirty="0">
                <a:solidFill>
                  <a:schemeClr val="bg1"/>
                </a:solidFill>
                <a:effectLst/>
                <a:latin typeface="FS Elliot Pro" panose="02000503040000020004" pitchFamily="2" charset="0"/>
              </a:rPr>
              <a:t>selected by Wilshire</a:t>
            </a:r>
          </a:p>
          <a:p>
            <a:pPr>
              <a:spcAft>
                <a:spcPts val="2400"/>
              </a:spcAft>
            </a:pPr>
            <a:r>
              <a:rPr lang="en-US" sz="1600" b="1" dirty="0" err="1">
                <a:solidFill>
                  <a:schemeClr val="bg1"/>
                </a:solidFill>
                <a:effectLst/>
                <a:latin typeface="FS Elliot Pro" panose="02000503040000020004" pitchFamily="2" charset="0"/>
              </a:rPr>
              <a:t>RetireView</a:t>
            </a:r>
            <a:r>
              <a:rPr lang="en-US" sz="1600" b="1" baseline="30000" dirty="0">
                <a:solidFill>
                  <a:schemeClr val="bg1"/>
                </a:solidFill>
                <a:effectLst/>
                <a:latin typeface="FS Elliot Pro" panose="02000503040000020004" pitchFamily="2" charset="0"/>
              </a:rPr>
              <a:t>®</a:t>
            </a:r>
            <a:r>
              <a:rPr lang="en-US" sz="1600" b="1" dirty="0">
                <a:solidFill>
                  <a:schemeClr val="bg1"/>
                </a:solidFill>
                <a:effectLst/>
                <a:latin typeface="FS Elliot Pro" panose="02000503040000020004" pitchFamily="2" charset="0"/>
              </a:rPr>
              <a:t> asset allocation educational service </a:t>
            </a:r>
            <a:r>
              <a:rPr lang="en-US" sz="1600" dirty="0">
                <a:solidFill>
                  <a:schemeClr val="bg1"/>
                </a:solidFill>
                <a:effectLst/>
                <a:latin typeface="FS Elliot Pro" panose="02000503040000020004" pitchFamily="2" charset="0"/>
              </a:rPr>
              <a:t>(that takes risk tolerance and time-to-retirement into account)</a:t>
            </a:r>
          </a:p>
          <a:p>
            <a:pPr>
              <a:spcAft>
                <a:spcPts val="1800"/>
              </a:spcAft>
            </a:pPr>
            <a:r>
              <a:rPr lang="en-US" sz="1600" b="1" dirty="0">
                <a:solidFill>
                  <a:schemeClr val="bg1"/>
                </a:solidFill>
                <a:effectLst/>
                <a:latin typeface="FS Elliot Pro" panose="02000503040000020004" pitchFamily="2" charset="0"/>
              </a:rPr>
              <a:t>Target My Retirement</a:t>
            </a:r>
            <a:r>
              <a:rPr lang="en-US" sz="1600" b="1" baseline="30000" dirty="0">
                <a:solidFill>
                  <a:schemeClr val="bg1"/>
                </a:solidFill>
                <a:effectLst/>
                <a:latin typeface="FS Elliot Pro" panose="02000503040000020004" pitchFamily="2" charset="0"/>
              </a:rPr>
              <a:t>®</a:t>
            </a:r>
            <a:r>
              <a:rPr lang="en-US" sz="1600" baseline="30000" dirty="0">
                <a:solidFill>
                  <a:schemeClr val="bg1"/>
                </a:solidFill>
                <a:effectLst/>
                <a:latin typeface="FS Elliot Pro" panose="02000503040000020004" pitchFamily="2" charset="0"/>
              </a:rPr>
              <a:t> </a:t>
            </a:r>
            <a:r>
              <a:rPr lang="en-US" sz="1600" baseline="30000" dirty="0">
                <a:solidFill>
                  <a:schemeClr val="bg1"/>
                </a:solidFill>
                <a:latin typeface="FS Elliot Pro" panose="02000503040000020004" pitchFamily="2" charset="0"/>
              </a:rPr>
              <a:t> </a:t>
            </a:r>
            <a:r>
              <a:rPr lang="en-US" sz="1600" dirty="0">
                <a:solidFill>
                  <a:schemeClr val="bg1"/>
                </a:solidFill>
                <a:effectLst/>
                <a:latin typeface="FS Elliot Pro" panose="02000503040000020004" pitchFamily="2" charset="0"/>
              </a:rPr>
              <a:t>managed accounts with personalized recommendations – powered by Morningstar Investment Management LLC</a:t>
            </a:r>
          </a:p>
        </p:txBody>
      </p:sp>
      <p:cxnSp>
        <p:nvCxnSpPr>
          <p:cNvPr id="13" name="Straight Connector 12">
            <a:extLst>
              <a:ext uri="{FF2B5EF4-FFF2-40B4-BE49-F238E27FC236}">
                <a16:creationId xmlns:a16="http://schemas.microsoft.com/office/drawing/2014/main" id="{F21750F6-1772-1D5B-D0CF-CCBCFF86B1D7}"/>
              </a:ext>
            </a:extLst>
          </p:cNvPr>
          <p:cNvCxnSpPr>
            <a:cxnSpLocks/>
          </p:cNvCxnSpPr>
          <p:nvPr/>
        </p:nvCxnSpPr>
        <p:spPr>
          <a:xfrm>
            <a:off x="994169" y="3553831"/>
            <a:ext cx="5101831"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04C501-8108-E137-A93F-1E0F90C4FE56}"/>
              </a:ext>
            </a:extLst>
          </p:cNvPr>
          <p:cNvCxnSpPr>
            <a:cxnSpLocks/>
          </p:cNvCxnSpPr>
          <p:nvPr/>
        </p:nvCxnSpPr>
        <p:spPr>
          <a:xfrm>
            <a:off x="994169" y="4600583"/>
            <a:ext cx="5101831"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0FF4F9CA-2B3D-171E-03DD-7E4E4250D3B3}"/>
              </a:ext>
            </a:extLst>
          </p:cNvPr>
          <p:cNvGrpSpPr/>
          <p:nvPr/>
        </p:nvGrpSpPr>
        <p:grpSpPr>
          <a:xfrm>
            <a:off x="6257733" y="1754565"/>
            <a:ext cx="4823927" cy="4953119"/>
            <a:chOff x="4944922" y="3221381"/>
            <a:chExt cx="3536080" cy="3630782"/>
          </a:xfrm>
        </p:grpSpPr>
        <p:sp>
          <p:nvSpPr>
            <p:cNvPr id="17" name="object 3">
              <a:extLst>
                <a:ext uri="{FF2B5EF4-FFF2-40B4-BE49-F238E27FC236}">
                  <a16:creationId xmlns:a16="http://schemas.microsoft.com/office/drawing/2014/main" id="{9280BC95-6820-73EB-52A5-5A770F34DCC9}"/>
                </a:ext>
              </a:extLst>
            </p:cNvPr>
            <p:cNvSpPr/>
            <p:nvPr/>
          </p:nvSpPr>
          <p:spPr>
            <a:xfrm>
              <a:off x="6261117" y="3221494"/>
              <a:ext cx="2219773" cy="2656802"/>
            </a:xfrm>
            <a:prstGeom prst="rect">
              <a:avLst/>
            </a:prstGeom>
            <a:blipFill>
              <a:blip r:embed="rId3" cstate="print"/>
              <a:stretch>
                <a:fillRect/>
              </a:stretch>
            </a:blipFill>
          </p:spPr>
          <p:txBody>
            <a:bodyPr wrap="square" lIns="0" tIns="0" rIns="0" bIns="0" rtlCol="0"/>
            <a:lstStyle/>
            <a:p>
              <a:endParaRPr sz="1588" dirty="0"/>
            </a:p>
          </p:txBody>
        </p:sp>
        <p:sp>
          <p:nvSpPr>
            <p:cNvPr id="18" name="object 4">
              <a:extLst>
                <a:ext uri="{FF2B5EF4-FFF2-40B4-BE49-F238E27FC236}">
                  <a16:creationId xmlns:a16="http://schemas.microsoft.com/office/drawing/2014/main" id="{91E16489-6321-9A55-E4FE-9537BBA5DF61}"/>
                </a:ext>
              </a:extLst>
            </p:cNvPr>
            <p:cNvSpPr/>
            <p:nvPr/>
          </p:nvSpPr>
          <p:spPr>
            <a:xfrm>
              <a:off x="6261117" y="3221381"/>
              <a:ext cx="2219885" cy="2656915"/>
            </a:xfrm>
            <a:custGeom>
              <a:avLst/>
              <a:gdLst/>
              <a:ahLst/>
              <a:cxnLst/>
              <a:rect l="l" t="t" r="r" b="b"/>
              <a:pathLst>
                <a:path w="2515870" h="3011170">
                  <a:moveTo>
                    <a:pt x="0" y="3011030"/>
                  </a:moveTo>
                  <a:lnTo>
                    <a:pt x="2515730" y="3011030"/>
                  </a:lnTo>
                  <a:lnTo>
                    <a:pt x="2515730" y="0"/>
                  </a:lnTo>
                  <a:lnTo>
                    <a:pt x="0" y="0"/>
                  </a:lnTo>
                  <a:lnTo>
                    <a:pt x="0" y="3011030"/>
                  </a:lnTo>
                  <a:close/>
                </a:path>
              </a:pathLst>
            </a:custGeom>
            <a:ln w="8013">
              <a:solidFill>
                <a:srgbClr val="C6C6C6"/>
              </a:solidFill>
            </a:ln>
          </p:spPr>
          <p:txBody>
            <a:bodyPr wrap="square" lIns="0" tIns="0" rIns="0" bIns="0" rtlCol="0"/>
            <a:lstStyle/>
            <a:p>
              <a:endParaRPr sz="1588" dirty="0"/>
            </a:p>
          </p:txBody>
        </p:sp>
        <p:sp>
          <p:nvSpPr>
            <p:cNvPr id="19" name="object 29">
              <a:extLst>
                <a:ext uri="{FF2B5EF4-FFF2-40B4-BE49-F238E27FC236}">
                  <a16:creationId xmlns:a16="http://schemas.microsoft.com/office/drawing/2014/main" id="{DD090FC1-4F23-AE17-3BA1-0EFD5BD7017F}"/>
                </a:ext>
              </a:extLst>
            </p:cNvPr>
            <p:cNvSpPr txBox="1"/>
            <p:nvPr/>
          </p:nvSpPr>
          <p:spPr>
            <a:xfrm>
              <a:off x="5262335" y="4481702"/>
              <a:ext cx="998670" cy="288314"/>
            </a:xfrm>
            <a:prstGeom prst="rect">
              <a:avLst/>
            </a:prstGeom>
          </p:spPr>
          <p:txBody>
            <a:bodyPr vert="horz" wrap="square" lIns="0" tIns="11206" rIns="0" bIns="0" rtlCol="0">
              <a:spAutoFit/>
            </a:bodyPr>
            <a:lstStyle/>
            <a:p>
              <a:pPr marL="11206">
                <a:spcBef>
                  <a:spcPts val="88"/>
                </a:spcBef>
              </a:pPr>
              <a:r>
                <a:rPr sz="900" spc="-4" dirty="0">
                  <a:solidFill>
                    <a:schemeClr val="bg1"/>
                  </a:solidFill>
                  <a:latin typeface="FS Elliot Pro"/>
                  <a:cs typeface="FS Elliot Pro"/>
                </a:rPr>
                <a:t>RetireView </a:t>
              </a:r>
              <a:r>
                <a:rPr sz="900" spc="4" dirty="0">
                  <a:solidFill>
                    <a:schemeClr val="bg1"/>
                  </a:solidFill>
                  <a:latin typeface="FS Elliot Pro"/>
                  <a:cs typeface="FS Elliot Pro"/>
                </a:rPr>
                <a:t>asset </a:t>
              </a:r>
              <a:r>
                <a:rPr sz="900" dirty="0">
                  <a:solidFill>
                    <a:schemeClr val="bg1"/>
                  </a:solidFill>
                  <a:latin typeface="FS Elliot Pro"/>
                  <a:cs typeface="FS Elliot Pro"/>
                </a:rPr>
                <a:t>allocation</a:t>
              </a:r>
              <a:r>
                <a:rPr sz="900" spc="-53" dirty="0">
                  <a:solidFill>
                    <a:schemeClr val="bg1"/>
                  </a:solidFill>
                  <a:latin typeface="FS Elliot Pro"/>
                  <a:cs typeface="FS Elliot Pro"/>
                </a:rPr>
                <a:t> </a:t>
              </a:r>
              <a:r>
                <a:rPr sz="900" spc="4" dirty="0">
                  <a:solidFill>
                    <a:schemeClr val="bg1"/>
                  </a:solidFill>
                  <a:latin typeface="FS Elliot Pro"/>
                  <a:cs typeface="FS Elliot Pro"/>
                </a:rPr>
                <a:t>model</a:t>
              </a:r>
              <a:endParaRPr sz="900" dirty="0">
                <a:solidFill>
                  <a:schemeClr val="bg1"/>
                </a:solidFill>
                <a:latin typeface="FS Elliot Pro"/>
                <a:cs typeface="FS Elliot Pro"/>
              </a:endParaRPr>
            </a:p>
          </p:txBody>
        </p:sp>
        <p:grpSp>
          <p:nvGrpSpPr>
            <p:cNvPr id="20" name="Group 19">
              <a:extLst>
                <a:ext uri="{FF2B5EF4-FFF2-40B4-BE49-F238E27FC236}">
                  <a16:creationId xmlns:a16="http://schemas.microsoft.com/office/drawing/2014/main" id="{657F64C5-9BE6-B8CF-7AEC-6ECAA172440F}"/>
                </a:ext>
              </a:extLst>
            </p:cNvPr>
            <p:cNvGrpSpPr/>
            <p:nvPr/>
          </p:nvGrpSpPr>
          <p:grpSpPr>
            <a:xfrm>
              <a:off x="4944922" y="4860869"/>
              <a:ext cx="3395416" cy="1991294"/>
              <a:chOff x="3454516" y="5043275"/>
              <a:chExt cx="3848138" cy="2256800"/>
            </a:xfrm>
          </p:grpSpPr>
          <p:sp>
            <p:nvSpPr>
              <p:cNvPr id="21" name="object 9">
                <a:extLst>
                  <a:ext uri="{FF2B5EF4-FFF2-40B4-BE49-F238E27FC236}">
                    <a16:creationId xmlns:a16="http://schemas.microsoft.com/office/drawing/2014/main" id="{E82084E1-A00C-C87D-75B5-C4FAC04560A2}"/>
                  </a:ext>
                </a:extLst>
              </p:cNvPr>
              <p:cNvSpPr/>
              <p:nvPr/>
            </p:nvSpPr>
            <p:spPr>
              <a:xfrm>
                <a:off x="3454516" y="5043275"/>
                <a:ext cx="3187331" cy="2068216"/>
              </a:xfrm>
              <a:prstGeom prst="rect">
                <a:avLst/>
              </a:prstGeom>
              <a:blipFill>
                <a:blip r:embed="rId4" cstate="print"/>
                <a:stretch>
                  <a:fillRect/>
                </a:stretch>
              </a:blipFill>
            </p:spPr>
            <p:txBody>
              <a:bodyPr wrap="square" lIns="0" tIns="0" rIns="0" bIns="0" rtlCol="0"/>
              <a:lstStyle/>
              <a:p>
                <a:endParaRPr sz="1588" dirty="0"/>
              </a:p>
            </p:txBody>
          </p:sp>
          <p:sp>
            <p:nvSpPr>
              <p:cNvPr id="22" name="object 10">
                <a:extLst>
                  <a:ext uri="{FF2B5EF4-FFF2-40B4-BE49-F238E27FC236}">
                    <a16:creationId xmlns:a16="http://schemas.microsoft.com/office/drawing/2014/main" id="{8F1EF4CE-FAE7-4F5C-53FB-CF9CBBD5CFBD}"/>
                  </a:ext>
                </a:extLst>
              </p:cNvPr>
              <p:cNvSpPr/>
              <p:nvPr/>
            </p:nvSpPr>
            <p:spPr>
              <a:xfrm>
                <a:off x="4632217" y="5825897"/>
                <a:ext cx="2670437" cy="1474178"/>
              </a:xfrm>
              <a:prstGeom prst="rect">
                <a:avLst/>
              </a:prstGeom>
              <a:blipFill>
                <a:blip r:embed="rId5" cstate="print"/>
                <a:stretch>
                  <a:fillRect/>
                </a:stretch>
              </a:blipFill>
            </p:spPr>
            <p:txBody>
              <a:bodyPr wrap="square" lIns="0" tIns="0" rIns="0" bIns="0" rtlCol="0"/>
              <a:lstStyle/>
              <a:p>
                <a:endParaRPr sz="1588" dirty="0"/>
              </a:p>
            </p:txBody>
          </p:sp>
        </p:grpSp>
      </p:grpSp>
      <p:sp>
        <p:nvSpPr>
          <p:cNvPr id="26" name="TextBox 25">
            <a:extLst>
              <a:ext uri="{FF2B5EF4-FFF2-40B4-BE49-F238E27FC236}">
                <a16:creationId xmlns:a16="http://schemas.microsoft.com/office/drawing/2014/main" id="{265A7B90-6F9B-63BA-4B59-BC83890C7B8B}"/>
              </a:ext>
            </a:extLst>
          </p:cNvPr>
          <p:cNvSpPr txBox="1"/>
          <p:nvPr/>
        </p:nvSpPr>
        <p:spPr>
          <a:xfrm>
            <a:off x="104385" y="6544510"/>
            <a:ext cx="6097554" cy="215444"/>
          </a:xfrm>
          <a:prstGeom prst="rect">
            <a:avLst/>
          </a:prstGeom>
          <a:noFill/>
        </p:spPr>
        <p:txBody>
          <a:bodyPr wrap="square">
            <a:spAutoFit/>
          </a:bodyPr>
          <a:lstStyle/>
          <a:p>
            <a:pPr>
              <a:spcAft>
                <a:spcPts val="600"/>
              </a:spcAft>
            </a:pPr>
            <a:r>
              <a:rPr lang="en-US" sz="800" dirty="0">
                <a:solidFill>
                  <a:schemeClr val="bg1"/>
                </a:solidFill>
                <a:latin typeface="FS Elliot Pro"/>
              </a:rPr>
              <a:t>For financial professional and plan sponsor use only. </a:t>
            </a:r>
            <a:endParaRPr lang="en-US" sz="800" dirty="0">
              <a:solidFill>
                <a:schemeClr val="bg1"/>
              </a:solidFill>
              <a:latin typeface="FS Elliot Pro" panose="02000503040000020004" pitchFamily="50" charset="0"/>
            </a:endParaRPr>
          </a:p>
        </p:txBody>
      </p:sp>
      <p:sp>
        <p:nvSpPr>
          <p:cNvPr id="2" name="TextBox 1">
            <a:extLst>
              <a:ext uri="{FF2B5EF4-FFF2-40B4-BE49-F238E27FC236}">
                <a16:creationId xmlns:a16="http://schemas.microsoft.com/office/drawing/2014/main" id="{A46CF17A-60C6-3A58-DD3C-A043A77FA76F}"/>
              </a:ext>
            </a:extLst>
          </p:cNvPr>
          <p:cNvSpPr txBox="1"/>
          <p:nvPr/>
        </p:nvSpPr>
        <p:spPr>
          <a:xfrm>
            <a:off x="6004699" y="6542291"/>
            <a:ext cx="6097554" cy="215444"/>
          </a:xfrm>
          <a:prstGeom prst="rect">
            <a:avLst/>
          </a:prstGeom>
          <a:noFill/>
        </p:spPr>
        <p:txBody>
          <a:bodyPr wrap="square">
            <a:spAutoFit/>
          </a:bodyPr>
          <a:lstStyle/>
          <a:p>
            <a:pPr algn="r">
              <a:spcAft>
                <a:spcPts val="600"/>
              </a:spcAft>
            </a:pPr>
            <a:r>
              <a:rPr lang="en-US" sz="800" dirty="0">
                <a:solidFill>
                  <a:schemeClr val="bg1"/>
                </a:solidFill>
                <a:latin typeface="FS Elliot Pro" panose="02000503040000020004" pitchFamily="50" charset="0"/>
              </a:rPr>
              <a:t>PQ12765F-02 | 2924614-052023 | 05/2023 </a:t>
            </a:r>
            <a:endParaRPr lang="en-US" sz="800" dirty="0">
              <a:solidFill>
                <a:schemeClr val="bg1"/>
              </a:solidFill>
            </a:endParaRPr>
          </a:p>
        </p:txBody>
      </p:sp>
      <p:sp>
        <p:nvSpPr>
          <p:cNvPr id="5" name="TextBox 7">
            <a:extLst>
              <a:ext uri="{FF2B5EF4-FFF2-40B4-BE49-F238E27FC236}">
                <a16:creationId xmlns:a16="http://schemas.microsoft.com/office/drawing/2014/main" id="{9D54C84A-1D55-C3B0-DF30-A7DA4FAB01EC}"/>
              </a:ext>
            </a:extLst>
          </p:cNvPr>
          <p:cNvSpPr txBox="1"/>
          <p:nvPr/>
        </p:nvSpPr>
        <p:spPr>
          <a:xfrm>
            <a:off x="6096000" y="8610"/>
            <a:ext cx="6096000"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b="1" cap="all" dirty="0">
                <a:solidFill>
                  <a:srgbClr val="FF00FF"/>
                </a:solidFill>
                <a:latin typeface="FS Elliot Pro" panose="02000503040000020004" pitchFamily="50" charset="0"/>
              </a:rPr>
              <a:t>If you use Slide 9 of PQ12765F-2, you must also use slide 15 </a:t>
            </a:r>
          </a:p>
        </p:txBody>
      </p:sp>
    </p:spTree>
    <p:extLst>
      <p:ext uri="{BB962C8B-B14F-4D97-AF65-F5344CB8AC3E}">
        <p14:creationId xmlns:p14="http://schemas.microsoft.com/office/powerpoint/2010/main" val="883495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d720e6ed-a9d6-4cbb-aca6-511f9b259275" isdomainofvalue="False" dataSourceId="cb5a1de5-d8ec-4b60-8df8-7617e3a3705f"/>
</file>

<file path=customXml/item2.xml><?xml version="1.0" encoding="utf-8"?>
<VariableList UniqueId="d720e6ed-a9d6-4cbb-aca6-511f9b259275" Name="AD_HOC" ContentType="XML" MajorVersion="0" MinorVersion="1" isLocalCopy="False" IsBaseObject="False" DataSourceId="cb5a1de5-d8ec-4b60-8df8-7617e3a3705f" DataSourceMajorVersion="0" DataSourceMinorVersion="1"/>
</file>

<file path=customXml/item3.xml><?xml version="1.0" encoding="utf-8"?>
<VariableListDefinition name="Computed" displayName="Computed" id="32a8de27-4468-471c-a5b8-61b7e9086bc6" isdomainofvalue="False" dataSourceId="2486db63-be77-4ddf-8729-7b043558709c"/>
</file>

<file path=customXml/item4.xml><?xml version="1.0" encoding="utf-8"?>
<VariableList UniqueId="32a8de27-4468-471c-a5b8-61b7e9086bc6" Name="Computed" ContentType="XML" MajorVersion="0" MinorVersion="1" isLocalCopy="False" IsBaseObject="False" DataSourceId="2486db63-be77-4ddf-8729-7b043558709c" DataSourceMajorVersion="0" DataSourceMinorVersion="1"/>
</file>

<file path=customXml/item5.xml><?xml version="1.0" encoding="utf-8"?>
<VariableListDefinition name="System" displayName="System" id="94a35e83-434c-481e-9a4b-239713fe6819" isdomainofvalue="False" dataSourceId="09a9ee7a-95fc-40a8-9be0-99b9e08ad67a"/>
</file>

<file path=customXml/item6.xml><?xml version="1.0" encoding="utf-8"?>
<VariableList UniqueId="94a35e83-434c-481e-9a4b-239713fe6819" Name="System" ContentType="XML" MajorVersion="0" MinorVersion="1" isLocalCopy="False" IsBaseObject="False" DataSourceId="09a9ee7a-95fc-40a8-9be0-99b9e08ad67a"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A83B2DBC-313E-4436-BE44-D333892F504E}">
  <ds:schemaRefs/>
</ds:datastoreItem>
</file>

<file path=customXml/itemProps2.xml><?xml version="1.0" encoding="utf-8"?>
<ds:datastoreItem xmlns:ds="http://schemas.openxmlformats.org/officeDocument/2006/customXml" ds:itemID="{F1C5D4F4-E72A-498B-96FF-392E1B70D2FF}">
  <ds:schemaRefs/>
</ds:datastoreItem>
</file>

<file path=customXml/itemProps3.xml><?xml version="1.0" encoding="utf-8"?>
<ds:datastoreItem xmlns:ds="http://schemas.openxmlformats.org/officeDocument/2006/customXml" ds:itemID="{78D02B4D-D747-4969-87B0-A92671C32ECD}">
  <ds:schemaRefs/>
</ds:datastoreItem>
</file>

<file path=customXml/itemProps4.xml><?xml version="1.0" encoding="utf-8"?>
<ds:datastoreItem xmlns:ds="http://schemas.openxmlformats.org/officeDocument/2006/customXml" ds:itemID="{5F0E9890-32F5-4F35-8E8F-2D3CE5DA02AD}">
  <ds:schemaRefs/>
</ds:datastoreItem>
</file>

<file path=customXml/itemProps5.xml><?xml version="1.0" encoding="utf-8"?>
<ds:datastoreItem xmlns:ds="http://schemas.openxmlformats.org/officeDocument/2006/customXml" ds:itemID="{C252F4EB-ABB5-4578-9FB1-4343D3DDEA5B}">
  <ds:schemaRefs/>
</ds:datastoreItem>
</file>

<file path=customXml/itemProps6.xml><?xml version="1.0" encoding="utf-8"?>
<ds:datastoreItem xmlns:ds="http://schemas.openxmlformats.org/officeDocument/2006/customXml" ds:itemID="{03ABAE2D-F472-4C1D-8B34-04DF4707175B}">
  <ds:schemaRefs/>
</ds:datastoreItem>
</file>

<file path=customXml/itemProps7.xml><?xml version="1.0" encoding="utf-8"?>
<ds:datastoreItem xmlns:ds="http://schemas.openxmlformats.org/officeDocument/2006/customXml" ds:itemID="{5340E337-F3A6-4572-8433-0774BEC9592C}">
  <ds:schemaRefs/>
</ds:datastoreItem>
</file>

<file path=docProps/app.xml><?xml version="1.0" encoding="utf-8"?>
<Properties xmlns="http://schemas.openxmlformats.org/officeDocument/2006/extended-properties" xmlns:vt="http://schemas.openxmlformats.org/officeDocument/2006/docPropsVTypes">
  <TotalTime>7935</TotalTime>
  <Words>4234</Words>
  <Application>Microsoft Office PowerPoint</Application>
  <PresentationFormat>Widescreen</PresentationFormat>
  <Paragraphs>320</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-apple-system</vt:lpstr>
      <vt:lpstr>Arial</vt:lpstr>
      <vt:lpstr>Calibri</vt:lpstr>
      <vt:lpstr>Calibri Light</vt:lpstr>
      <vt:lpstr>FS Elliot Pro</vt:lpstr>
      <vt:lpstr>FS Elliot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Hinshaw</dc:creator>
  <cp:lastModifiedBy>Ackelson, Deidre</cp:lastModifiedBy>
  <cp:revision>54</cp:revision>
  <dcterms:created xsi:type="dcterms:W3CDTF">2023-04-27T14:31:07Z</dcterms:created>
  <dcterms:modified xsi:type="dcterms:W3CDTF">2023-06-15T13:12:03Z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f49516a-7525-4936-8880-b1dc1e580865_Enabled">
    <vt:lpwstr>true</vt:lpwstr>
  </property>
  <property fmtid="{D5CDD505-2E9C-101B-9397-08002B2CF9AE}" pid="3" name="MSIP_Label_af49516a-7525-4936-8880-b1dc1e580865_SetDate">
    <vt:lpwstr>2023-06-15T13:10:57Z</vt:lpwstr>
  </property>
  <property fmtid="{D5CDD505-2E9C-101B-9397-08002B2CF9AE}" pid="4" name="MSIP_Label_af49516a-7525-4936-8880-b1dc1e580865_Method">
    <vt:lpwstr>Privileged</vt:lpwstr>
  </property>
  <property fmtid="{D5CDD505-2E9C-101B-9397-08002B2CF9AE}" pid="5" name="MSIP_Label_af49516a-7525-4936-8880-b1dc1e580865_Name">
    <vt:lpwstr>Non-visible label</vt:lpwstr>
  </property>
  <property fmtid="{D5CDD505-2E9C-101B-9397-08002B2CF9AE}" pid="6" name="MSIP_Label_af49516a-7525-4936-8880-b1dc1e580865_SiteId">
    <vt:lpwstr>3bea478c-1684-4a8c-8e85-045ec54ba430</vt:lpwstr>
  </property>
  <property fmtid="{D5CDD505-2E9C-101B-9397-08002B2CF9AE}" pid="7" name="MSIP_Label_af49516a-7525-4936-8880-b1dc1e580865_ActionId">
    <vt:lpwstr>9e2e0b11-d382-4583-ae0a-98f057f88d10</vt:lpwstr>
  </property>
  <property fmtid="{D5CDD505-2E9C-101B-9397-08002B2CF9AE}" pid="8" name="MSIP_Label_af49516a-7525-4936-8880-b1dc1e580865_ContentBits">
    <vt:lpwstr>0</vt:lpwstr>
  </property>
</Properties>
</file>