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427" r:id="rId5"/>
    <p:sldId id="386" r:id="rId6"/>
    <p:sldId id="416" r:id="rId7"/>
    <p:sldId id="428" r:id="rId8"/>
    <p:sldId id="394" r:id="rId9"/>
    <p:sldId id="429" r:id="rId10"/>
    <p:sldId id="395" r:id="rId11"/>
    <p:sldId id="282" r:id="rId12"/>
    <p:sldId id="413" r:id="rId13"/>
    <p:sldId id="420" r:id="rId14"/>
    <p:sldId id="410" r:id="rId15"/>
    <p:sldId id="367" r:id="rId16"/>
    <p:sldId id="411" r:id="rId17"/>
    <p:sldId id="425" r:id="rId18"/>
    <p:sldId id="426" r:id="rId19"/>
    <p:sldId id="431" r:id="rId20"/>
    <p:sldId id="432" r:id="rId21"/>
    <p:sldId id="433" r:id="rId22"/>
    <p:sldId id="434" r:id="rId23"/>
    <p:sldId id="424" r:id="rId24"/>
    <p:sldId id="435" r:id="rId25"/>
    <p:sldId id="402" r:id="rId26"/>
    <p:sldId id="405" r:id="rId2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70" userDrawn="1">
          <p15:clr>
            <a:srgbClr val="A4A3A4"/>
          </p15:clr>
        </p15:guide>
        <p15:guide id="4" orient="horz" pos="4196" userDrawn="1">
          <p15:clr>
            <a:srgbClr val="A4A3A4"/>
          </p15:clr>
        </p15:guide>
        <p15:guide id="5" orient="horz" pos="3399" userDrawn="1">
          <p15:clr>
            <a:srgbClr val="A4A3A4"/>
          </p15:clr>
        </p15:guide>
        <p15:guide id="6" orient="horz" pos="3729" userDrawn="1">
          <p15:clr>
            <a:srgbClr val="A4A3A4"/>
          </p15:clr>
        </p15:guide>
        <p15:guide id="7" pos="3031" userDrawn="1">
          <p15:clr>
            <a:srgbClr val="A4A3A4"/>
          </p15:clr>
        </p15:guide>
        <p15:guide id="8" pos="5433" userDrawn="1">
          <p15:clr>
            <a:srgbClr val="A4A3A4"/>
          </p15:clr>
        </p15:guide>
        <p15:guide id="9" pos="723" userDrawn="1">
          <p15:clr>
            <a:srgbClr val="A4A3A4"/>
          </p15:clr>
        </p15:guide>
        <p15:guide id="10" orient="horz" pos="1338" userDrawn="1">
          <p15:clr>
            <a:srgbClr val="A4A3A4"/>
          </p15:clr>
        </p15:guide>
        <p15:guide id="11" orient="horz" pos="2656" userDrawn="1">
          <p15:clr>
            <a:srgbClr val="A4A3A4"/>
          </p15:clr>
        </p15:guide>
        <p15:guide id="12" orient="horz" pos="567" userDrawn="1">
          <p15:clr>
            <a:srgbClr val="A4A3A4"/>
          </p15:clr>
        </p15:guide>
        <p15:guide id="13" orient="horz" pos="2250" userDrawn="1">
          <p15:clr>
            <a:srgbClr val="A4A3A4"/>
          </p15:clr>
        </p15:guide>
        <p15:guide id="14" pos="3525" userDrawn="1">
          <p15:clr>
            <a:srgbClr val="A4A3A4"/>
          </p15:clr>
        </p15:guide>
        <p15:guide id="15" pos="3207" userDrawn="1">
          <p15:clr>
            <a:srgbClr val="A4A3A4"/>
          </p15:clr>
        </p15:guide>
      </p15:sldGuideLst>
    </p:ext>
    <p:ext uri="{2D200454-40CA-4A62-9FC3-DE9A4176ACB9}">
      <p15:notesGuideLst xmlns:p15="http://schemas.microsoft.com/office/powerpoint/2012/main">
        <p15:guide id="1" orient="horz" pos="2974" userDrawn="1">
          <p15:clr>
            <a:srgbClr val="A4A3A4"/>
          </p15:clr>
        </p15:guide>
        <p15:guide id="2" pos="2254" userDrawn="1">
          <p15:clr>
            <a:srgbClr val="A4A3A4"/>
          </p15:clr>
        </p15:guide>
        <p15:guide id="3" orient="horz" pos="3024" userDrawn="1">
          <p15:clr>
            <a:srgbClr val="A4A3A4"/>
          </p15:clr>
        </p15:guide>
        <p15:guide id="4"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09BD83-6CC0-0894-DD49-1C4C4FA83192}" name="Hulsey, Clay" initials="HC" userId="S::Hulsey.Clay@principal.com::264f60a2-60aa-454d-aa0b-360a3bf3fb8f" providerId="AD"/>
  <p188:author id="{D3CD6BBA-7862-CFA0-B3EC-2C8D82E9BC73}" name="D'Andrea, Janine" initials="DJ" userId="S::dandrea.janine@principal.com::30e97086-b10c-4622-b947-57c9b9159d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ulsey, Clay" initials="HC" lastIdx="11" clrIdx="6">
    <p:extLst>
      <p:ext uri="{19B8F6BF-5375-455C-9EA6-DF929625EA0E}">
        <p15:presenceInfo xmlns:p15="http://schemas.microsoft.com/office/powerpoint/2012/main" userId="S::Hulsey.Clay@principal.com::264f60a2-60aa-454d-aa0b-360a3bf3fb8f" providerId="AD"/>
      </p:ext>
    </p:extLst>
  </p:cmAuthor>
  <p:cmAuthor id="1" name="Cook, Jennifer" initials="CJ" lastIdx="11" clrIdx="0"/>
  <p:cmAuthor id="8" name="Weaver, Alli  - C" initials="WA-C" lastIdx="1" clrIdx="7">
    <p:extLst>
      <p:ext uri="{19B8F6BF-5375-455C-9EA6-DF929625EA0E}">
        <p15:presenceInfo xmlns:p15="http://schemas.microsoft.com/office/powerpoint/2012/main" userId="S::Weaver.Alli@principal.com::adf1c2a6-5764-4529-b599-0ef22b96a55a" providerId="AD"/>
      </p:ext>
    </p:extLst>
  </p:cmAuthor>
  <p:cmAuthor id="2" name="Ferchen, Jon" initials="FJ" lastIdx="0" clrIdx="1"/>
  <p:cmAuthor id="9" name="Crum, Franklin" initials="CF" lastIdx="3" clrIdx="8">
    <p:extLst>
      <p:ext uri="{19B8F6BF-5375-455C-9EA6-DF929625EA0E}">
        <p15:presenceInfo xmlns:p15="http://schemas.microsoft.com/office/powerpoint/2012/main" userId="S::Crum.Franklin@principal.com::8cccafda-9c97-4cc0-b981-0655b04f9687" providerId="AD"/>
      </p:ext>
    </p:extLst>
  </p:cmAuthor>
  <p:cmAuthor id="3" name="Peiffer, Stacy" initials="PS" lastIdx="16" clrIdx="2"/>
  <p:cmAuthor id="4" name="Curt Peterson" initials="" lastIdx="0" clrIdx="3"/>
  <p:cmAuthor id="5" name="Leonard, Renee" initials="LR" lastIdx="3" clrIdx="4"/>
  <p:cmAuthor id="6" name="Weber, Kristen  - C" initials="WK-C" lastIdx="11" clrIdx="5">
    <p:extLst>
      <p:ext uri="{19B8F6BF-5375-455C-9EA6-DF929625EA0E}">
        <p15:presenceInfo xmlns:p15="http://schemas.microsoft.com/office/powerpoint/2012/main" userId="S::Weber.Kristen@principal.com::1c319624-ddb6-43af-99d4-a31556a12e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4C97"/>
    <a:srgbClr val="004A93"/>
    <a:srgbClr val="0076CF"/>
    <a:srgbClr val="004A94"/>
    <a:srgbClr val="55FFF5"/>
    <a:srgbClr val="000000"/>
    <a:srgbClr val="0E4D97"/>
    <a:srgbClr val="002855"/>
    <a:srgbClr val="EBF8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2" autoAdjust="0"/>
    <p:restoredTop sz="90204" autoAdjust="0"/>
  </p:normalViewPr>
  <p:slideViewPr>
    <p:cSldViewPr snapToGrid="0">
      <p:cViewPr varScale="1">
        <p:scale>
          <a:sx n="95" d="100"/>
          <a:sy n="95" d="100"/>
        </p:scale>
        <p:origin x="1356" y="96"/>
      </p:cViewPr>
      <p:guideLst>
        <p:guide orient="horz" pos="2160"/>
        <p:guide pos="3840"/>
        <p:guide orient="horz" pos="970"/>
        <p:guide orient="horz" pos="4196"/>
        <p:guide orient="horz" pos="3399"/>
        <p:guide orient="horz" pos="3729"/>
        <p:guide pos="3031"/>
        <p:guide pos="5433"/>
        <p:guide pos="723"/>
        <p:guide orient="horz" pos="1338"/>
        <p:guide orient="horz" pos="2656"/>
        <p:guide orient="horz" pos="567"/>
        <p:guide orient="horz" pos="2250"/>
        <p:guide pos="3525"/>
        <p:guide pos="3207"/>
      </p:guideLst>
    </p:cSldViewPr>
  </p:slideViewPr>
  <p:notesTextViewPr>
    <p:cViewPr>
      <p:scale>
        <a:sx n="100" d="100"/>
        <a:sy n="100" d="100"/>
      </p:scale>
      <p:origin x="0" y="0"/>
    </p:cViewPr>
  </p:notesTextViewPr>
  <p:sorterViewPr>
    <p:cViewPr>
      <p:scale>
        <a:sx n="100" d="100"/>
        <a:sy n="100" d="100"/>
      </p:scale>
      <p:origin x="0" y="5862"/>
    </p:cViewPr>
  </p:sorterViewPr>
  <p:notesViewPr>
    <p:cSldViewPr snapToGrid="0" snapToObjects="1">
      <p:cViewPr varScale="1">
        <p:scale>
          <a:sx n="57" d="100"/>
          <a:sy n="57" d="100"/>
        </p:scale>
        <p:origin x="3178" y="34"/>
      </p:cViewPr>
      <p:guideLst>
        <p:guide orient="horz" pos="2974"/>
        <p:guide pos="2254"/>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53" tIns="48327" rIns="96653" bIns="48327" rtlCol="0"/>
          <a:lstStyle>
            <a:lvl1pPr algn="r">
              <a:defRPr sz="1200"/>
            </a:lvl1pPr>
          </a:lstStyle>
          <a:p>
            <a:fld id="{A62D071C-62DA-1E40-889A-7A352E7EEFE9}" type="datetimeFigureOut">
              <a:rPr lang="en-US" smtClean="0"/>
              <a:t>05/11/2023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3" tIns="48327" rIns="96653" bIns="48327" rtlCol="0" anchor="b"/>
          <a:lstStyle>
            <a:lvl1pPr algn="r">
              <a:defRPr sz="1200"/>
            </a:lvl1pPr>
          </a:lstStyle>
          <a:p>
            <a:fld id="{87C57509-B498-694C-BF4C-D9B59421582C}" type="slidenum">
              <a:rPr lang="en-US" smtClean="0"/>
              <a:t>‹#›</a:t>
            </a:fld>
            <a:endParaRPr lang="en-US" dirty="0"/>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53" tIns="48327" rIns="96653" bIns="48327" rtlCol="0"/>
          <a:lstStyle>
            <a:lvl1pPr algn="r">
              <a:defRPr sz="1200"/>
            </a:lvl1pPr>
          </a:lstStyle>
          <a:p>
            <a:fld id="{7E9955B8-8F57-7C4D-8105-90AE58928882}" type="datetimeFigureOut">
              <a:rPr lang="en-US" smtClean="0"/>
              <a:t>05/11/2023</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3" tIns="48327" rIns="96653" bIns="48327" rtlCol="0" anchor="b"/>
          <a:lstStyle>
            <a:lvl1pPr algn="r">
              <a:defRPr sz="1200"/>
            </a:lvl1pPr>
          </a:lstStyle>
          <a:p>
            <a:fld id="{E24C2B2C-38E7-6645-8EC2-7A497A515162}" type="slidenum">
              <a:rPr lang="en-US" smtClean="0"/>
              <a:t>‹#›</a:t>
            </a:fld>
            <a:endParaRPr lang="en-US" dirty="0"/>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a:t>
            </a:fld>
            <a:endParaRPr lang="en-US" dirty="0"/>
          </a:p>
        </p:txBody>
      </p:sp>
    </p:spTree>
    <p:extLst>
      <p:ext uri="{BB962C8B-B14F-4D97-AF65-F5344CB8AC3E}">
        <p14:creationId xmlns:p14="http://schemas.microsoft.com/office/powerpoint/2010/main" val="311266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First, let’s look at zero revenue sharing investment options:</a:t>
            </a:r>
          </a:p>
          <a:p>
            <a:endParaRPr lang="en-US" sz="1100" dirty="0"/>
          </a:p>
          <a:p>
            <a:r>
              <a:rPr lang="en-US" sz="1100" dirty="0"/>
              <a:t>So, how does this work? Here, in Option 1, with a zero revenue sharing approach, you can see that it creates levelized or equal revenue sharing since each investment option produces the same rate of revenue sharing (zero). The result—plan administrative fees are charged separately, and all participants pay the same proportion of plan administrative costs.</a:t>
            </a:r>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10</a:t>
            </a:fld>
            <a:endParaRPr lang="en-US" dirty="0"/>
          </a:p>
        </p:txBody>
      </p:sp>
    </p:spTree>
    <p:extLst>
      <p:ext uri="{BB962C8B-B14F-4D97-AF65-F5344CB8AC3E}">
        <p14:creationId xmlns:p14="http://schemas.microsoft.com/office/powerpoint/2010/main" val="34975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OK, how do you determine if this approach is right for your plan and its’ participants? Well, here are a few things you’ll want to consider as you look at this approach: </a:t>
            </a:r>
          </a:p>
          <a:p>
            <a:r>
              <a:rPr lang="en-US" sz="1100" dirty="0"/>
              <a:t>• Separates recordkeeping fees from investment expenses, making both easily identifiable to plan participants and fiduciaries.</a:t>
            </a:r>
          </a:p>
          <a:p>
            <a:r>
              <a:rPr lang="en-US" sz="1100" dirty="0"/>
              <a:t>• Easy to understand. </a:t>
            </a:r>
          </a:p>
          <a:p>
            <a:r>
              <a:rPr lang="en-US" sz="1100" dirty="0"/>
              <a:t>• May include investment options with lower fees. </a:t>
            </a:r>
          </a:p>
          <a:p>
            <a:r>
              <a:rPr lang="en-US" sz="1100" dirty="0"/>
              <a:t>• Results in simple, clean participant communication. Participant fee disclosures only include: plan investment expense ratios, any deducted or asset-based plan fees, and participant transaction fees.</a:t>
            </a:r>
          </a:p>
          <a:p>
            <a:r>
              <a:rPr lang="en-US" sz="1100" dirty="0"/>
              <a:t>• May narrow the universe of investment options the plan fiduciary can select because not all investment managers have complete series of zero revenue available.</a:t>
            </a:r>
          </a:p>
          <a:p>
            <a:pPr defTabSz="483267">
              <a:defRPr/>
            </a:pPr>
            <a:r>
              <a:rPr lang="en-US" sz="1100" dirty="0"/>
              <a:t>• Plan sponsors can choose how they want to allocate their fees.</a:t>
            </a:r>
          </a:p>
          <a:p>
            <a:endParaRPr lang="en-US" sz="1100" dirty="0"/>
          </a:p>
          <a:p>
            <a:pPr defTabSz="483267">
              <a:defRPr/>
            </a:pPr>
            <a:r>
              <a:rPr lang="en-US" sz="1100" dirty="0"/>
              <a:t>So, when might you use this approach? Generally speaking this approach is used if you want to accomplish a clear separation of plan administrative and recordkeeping fees from investment expenses via the simplest method. It works well if your current investment options have a z-rate share class available or would require minimal changes to the investment lineup to include investment options with a z-rate share class. Or if you’re looking to make changes to your organization’s investment lineup, for example when switching to a new service provider, this is also an excellent time to look at moving to a zero revenue share class.</a:t>
            </a:r>
          </a:p>
        </p:txBody>
      </p:sp>
      <p:sp>
        <p:nvSpPr>
          <p:cNvPr id="4" name="Slide Number Placeholder 3"/>
          <p:cNvSpPr>
            <a:spLocks noGrp="1"/>
          </p:cNvSpPr>
          <p:nvPr>
            <p:ph type="sldNum" sz="quarter" idx="10"/>
          </p:nvPr>
        </p:nvSpPr>
        <p:spPr/>
        <p:txBody>
          <a:bodyPr/>
          <a:lstStyle/>
          <a:p>
            <a:fld id="{E24C2B2C-38E7-6645-8EC2-7A497A515162}" type="slidenum">
              <a:rPr lang="en-US" smtClean="0"/>
              <a:t>11</a:t>
            </a:fld>
            <a:endParaRPr lang="en-US" dirty="0"/>
          </a:p>
        </p:txBody>
      </p:sp>
    </p:spTree>
    <p:extLst>
      <p:ext uri="{BB962C8B-B14F-4D97-AF65-F5344CB8AC3E}">
        <p14:creationId xmlns:p14="http://schemas.microsoft.com/office/powerpoint/2010/main" val="1380257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Now let’s look at a second way to accomplish a zero revenue sharing approach—zero revenue sharing through fee credits (or credit all). </a:t>
            </a:r>
          </a:p>
          <a:p>
            <a:endParaRPr lang="en-US" sz="1100" dirty="0"/>
          </a:p>
          <a:p>
            <a:r>
              <a:rPr lang="en-US" sz="1100" dirty="0"/>
              <a:t>In this illustration, any revenue sharing within an investment option is credited back to the participant to accomplish zero revenue sharing. Plan administrative fees are charged separately and all participants pay the same proportion of plan administrative costs. </a:t>
            </a:r>
          </a:p>
          <a:p>
            <a:endParaRPr lang="en-US" sz="1100" dirty="0"/>
          </a:p>
          <a:p>
            <a:pPr defTabSz="483267">
              <a:defRPr/>
            </a:pPr>
            <a:r>
              <a:rPr lang="en-US" sz="1100" dirty="0"/>
              <a:t>So, in this example, John invested 30 bps and he receives 30 bps back. Mary receives her 49 bps back, etc. Each participant is then charged separately the same amount to cover the administrative fees for the retirement plan.</a:t>
            </a:r>
          </a:p>
          <a:p>
            <a:pPr defTabSz="483267">
              <a:defRPr/>
            </a:pPr>
            <a:endParaRPr lang="en-US" sz="1100" dirty="0"/>
          </a:p>
          <a:p>
            <a:pPr defTabSz="483267">
              <a:defRPr/>
            </a:pPr>
            <a:r>
              <a:rPr lang="en-US" sz="1100" dirty="0"/>
              <a:t>In reality here’s what’s happening—all revenue sharing is credited back to the participants, then the same administrative fee is being charged to each participant.</a:t>
            </a:r>
          </a:p>
        </p:txBody>
      </p:sp>
      <p:sp>
        <p:nvSpPr>
          <p:cNvPr id="4" name="Slide Number Placeholder 3"/>
          <p:cNvSpPr>
            <a:spLocks noGrp="1"/>
          </p:cNvSpPr>
          <p:nvPr>
            <p:ph type="sldNum" sz="quarter" idx="10"/>
          </p:nvPr>
        </p:nvSpPr>
        <p:spPr/>
        <p:txBody>
          <a:bodyPr/>
          <a:lstStyle/>
          <a:p>
            <a:fld id="{E24C2B2C-38E7-6645-8EC2-7A497A515162}" type="slidenum">
              <a:rPr lang="en-US" smtClean="0"/>
              <a:t>12</a:t>
            </a:fld>
            <a:endParaRPr lang="en-US" dirty="0"/>
          </a:p>
        </p:txBody>
      </p:sp>
    </p:spTree>
    <p:extLst>
      <p:ext uri="{BB962C8B-B14F-4D97-AF65-F5344CB8AC3E}">
        <p14:creationId xmlns:p14="http://schemas.microsoft.com/office/powerpoint/2010/main" val="46083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Again, there are some considerations you’ll want to think through with this approach, including:</a:t>
            </a:r>
          </a:p>
          <a:p>
            <a:r>
              <a:rPr lang="en-US" sz="1100" dirty="0"/>
              <a:t>• Separates recordkeeping fees from investment expenses, making both easily identifiable to plan participants and fiduciaries.</a:t>
            </a:r>
          </a:p>
          <a:p>
            <a:r>
              <a:rPr lang="en-US" sz="1100" dirty="0"/>
              <a:t>• Easy to understand. </a:t>
            </a:r>
          </a:p>
          <a:p>
            <a:pPr defTabSz="483267">
              <a:defRPr/>
            </a:pPr>
            <a:r>
              <a:rPr lang="en-US" sz="1100" dirty="0"/>
              <a:t>• May include investment options with lower fees.</a:t>
            </a:r>
          </a:p>
          <a:p>
            <a:r>
              <a:rPr lang="en-US" sz="1100" dirty="0"/>
              <a:t>• Investment flexibility to choose options that may best meet participant needs because a larger universe of investment options may be available.</a:t>
            </a:r>
          </a:p>
          <a:p>
            <a:r>
              <a:rPr lang="en-US" sz="1100" dirty="0"/>
              <a:t>• Requires disclosure of the fee adjustment rate and actual fee adjustment as a dollar amount applied to the participant’s account.</a:t>
            </a:r>
          </a:p>
          <a:p>
            <a:r>
              <a:rPr lang="en-US" sz="1100" dirty="0"/>
              <a:t>• Fee adjustments are generally calculated using an average daily balance and applied to the participants accounts either monthly or quarterly based on when we receive the expected revenue from the fund family.</a:t>
            </a:r>
          </a:p>
          <a:p>
            <a:endParaRPr lang="en-US" sz="1100" dirty="0"/>
          </a:p>
          <a:p>
            <a:r>
              <a:rPr lang="en-US" sz="1100" dirty="0"/>
              <a:t>So, when might you use this approach? This may be a good option if you want to create a clear separation of administrative expenses and investment expenses but have a need for more investments offered than what is available at a z-rate level.</a:t>
            </a:r>
          </a:p>
        </p:txBody>
      </p:sp>
      <p:sp>
        <p:nvSpPr>
          <p:cNvPr id="4" name="Slide Number Placeholder 3"/>
          <p:cNvSpPr>
            <a:spLocks noGrp="1"/>
          </p:cNvSpPr>
          <p:nvPr>
            <p:ph type="sldNum" sz="quarter" idx="10"/>
          </p:nvPr>
        </p:nvSpPr>
        <p:spPr/>
        <p:txBody>
          <a:bodyPr/>
          <a:lstStyle/>
          <a:p>
            <a:fld id="{E24C2B2C-38E7-6645-8EC2-7A497A515162}" type="slidenum">
              <a:rPr lang="en-US" smtClean="0"/>
              <a:t>13</a:t>
            </a:fld>
            <a:endParaRPr lang="en-US" dirty="0"/>
          </a:p>
        </p:txBody>
      </p:sp>
    </p:spTree>
    <p:extLst>
      <p:ext uri="{BB962C8B-B14F-4D97-AF65-F5344CB8AC3E}">
        <p14:creationId xmlns:p14="http://schemas.microsoft.com/office/powerpoint/2010/main" val="112745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4180" y="4566809"/>
            <a:ext cx="5873441" cy="4950437"/>
          </a:xfrm>
        </p:spPr>
        <p:txBody>
          <a:bodyPr/>
          <a:lstStyle/>
          <a:p>
            <a:r>
              <a:rPr lang="en-US" sz="1100" dirty="0"/>
              <a:t>In most situations where a zero revenue sharing approach is used, fees will be allocated explicitly to participants (unless the plan sponsor covers the fees). So, there are some things to think through when considering whether to use asset-based fees or flat dollar fees.</a:t>
            </a:r>
          </a:p>
          <a:p>
            <a:endParaRPr lang="en-US" sz="1100" dirty="0"/>
          </a:p>
          <a:p>
            <a:r>
              <a:rPr lang="en-US" sz="1100" dirty="0"/>
              <a:t>Asset-based fees will result in different dollar amount charged  based on the size of the participant’s account. While equal in proportion to their account balance, participants with higher account balances pay more of the plan’s fees. The plan fiduciary may want to consider the appropriateness of this type of disparity.</a:t>
            </a:r>
          </a:p>
          <a:p>
            <a:endParaRPr lang="en-US" sz="1100" dirty="0"/>
          </a:p>
          <a:p>
            <a:r>
              <a:rPr lang="en-US" sz="1100" dirty="0"/>
              <a:t>But that doesn’t necessarily mean a flat dollar fee is better. With fees allocated as a flat dollar amount, those with higher account balances pay less in proportion to their accumulated assets, while those with lower account balances pay more in proportion to their accumulated savings. Plan sponsors should consider the impact a flat deducted fee might have on the savings behavior of a newly eligible participant, or participants with a low account balance.</a:t>
            </a:r>
          </a:p>
          <a:p>
            <a:endParaRPr lang="en-US" sz="1100" dirty="0"/>
          </a:p>
          <a:p>
            <a:r>
              <a:rPr lang="en-US" sz="1100" dirty="0"/>
              <a:t>To dig a little deeper, look at the plan’s participant data to see how many participants would be impacted. The plan’s average account balance is typically the breakeven point for when a participant would be paying the same out of their account whether fees were allocated as a basis point or flat dollar amount. It can help to understand how many participants fall above and below the breakeven account balance to assess if one method impacts more participants than another.</a:t>
            </a:r>
          </a:p>
          <a:p>
            <a:endParaRPr lang="en-US" sz="1100" dirty="0"/>
          </a:p>
          <a:p>
            <a:r>
              <a:rPr lang="en-US" sz="1100" dirty="0"/>
              <a:t>Let’s look at an example…</a:t>
            </a:r>
          </a:p>
          <a:p>
            <a:r>
              <a:rPr lang="en-US" sz="1100" dirty="0"/>
              <a:t>[Read plan characteristics]</a:t>
            </a:r>
          </a:p>
          <a:p>
            <a:r>
              <a:rPr lang="en-US" sz="1100" dirty="0"/>
              <a:t>In this plan, 172 participants have account balances above the plan’s average, while 508 fall below the average. This means choosing to allocate fees as an equal dollar amount to all participants would impact more participants and the plan sponsor may want to consider allocating fees as an asset-based fee.</a:t>
            </a:r>
          </a:p>
        </p:txBody>
      </p:sp>
      <p:sp>
        <p:nvSpPr>
          <p:cNvPr id="4" name="Slide Number Placeholder 3"/>
          <p:cNvSpPr>
            <a:spLocks noGrp="1"/>
          </p:cNvSpPr>
          <p:nvPr>
            <p:ph type="sldNum" sz="quarter" idx="10"/>
          </p:nvPr>
        </p:nvSpPr>
        <p:spPr/>
        <p:txBody>
          <a:bodyPr/>
          <a:lstStyle/>
          <a:p>
            <a:fld id="{E24C2B2C-38E7-6645-8EC2-7A497A515162}" type="slidenum">
              <a:rPr lang="en-US" smtClean="0"/>
              <a:t>14</a:t>
            </a:fld>
            <a:endParaRPr lang="en-US" dirty="0"/>
          </a:p>
        </p:txBody>
      </p:sp>
    </p:spTree>
    <p:extLst>
      <p:ext uri="{BB962C8B-B14F-4D97-AF65-F5344CB8AC3E}">
        <p14:creationId xmlns:p14="http://schemas.microsoft.com/office/powerpoint/2010/main" val="269998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Let’s look at another example…</a:t>
            </a:r>
          </a:p>
          <a:p>
            <a:r>
              <a:rPr lang="en-US" sz="1100" dirty="0"/>
              <a:t>[Read plan characteristics]</a:t>
            </a:r>
          </a:p>
          <a:p>
            <a:r>
              <a:rPr lang="en-US" sz="1100" dirty="0"/>
              <a:t>In this plan, 154 participants have account balances above the plan’s average, while 140 fall below the average. In this case, the plan sponsor may want to consider allocating fees at an equal dollar amount to all participants.</a:t>
            </a:r>
          </a:p>
        </p:txBody>
      </p:sp>
      <p:sp>
        <p:nvSpPr>
          <p:cNvPr id="4" name="Slide Number Placeholder 3"/>
          <p:cNvSpPr>
            <a:spLocks noGrp="1"/>
          </p:cNvSpPr>
          <p:nvPr>
            <p:ph type="sldNum" sz="quarter" idx="10"/>
          </p:nvPr>
        </p:nvSpPr>
        <p:spPr/>
        <p:txBody>
          <a:bodyPr/>
          <a:lstStyle/>
          <a:p>
            <a:fld id="{E24C2B2C-38E7-6645-8EC2-7A497A515162}" type="slidenum">
              <a:rPr lang="en-US" smtClean="0"/>
              <a:t>15</a:t>
            </a:fld>
            <a:endParaRPr lang="en-US" dirty="0"/>
          </a:p>
        </p:txBody>
      </p:sp>
    </p:spTree>
    <p:extLst>
      <p:ext uri="{BB962C8B-B14F-4D97-AF65-F5344CB8AC3E}">
        <p14:creationId xmlns:p14="http://schemas.microsoft.com/office/powerpoint/2010/main" val="1775095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66101" y="4716542"/>
            <a:ext cx="6128808" cy="4982651"/>
          </a:xfrm>
        </p:spPr>
        <p:txBody>
          <a:bodyPr/>
          <a:lstStyle/>
          <a:p>
            <a:r>
              <a:rPr lang="en-US" sz="1100" dirty="0"/>
              <a:t>So, what’s the right approach for your plan and its’ participants? Every plan sponsor and every plan looks a little different. When it comes to fee payments and allocation, there’s no one right answer. The DOL makes it clear the decision doesn’t have to benefit all participants equally.</a:t>
            </a:r>
            <a:r>
              <a:rPr lang="en-US" sz="1100" baseline="30000" dirty="0"/>
              <a:t>1</a:t>
            </a:r>
            <a:r>
              <a:rPr lang="en-US" sz="1100" dirty="0"/>
              <a:t> But, regardless of the payment method selected, the plan fiduciary should provide a rational basis for the chosen approach.</a:t>
            </a:r>
          </a:p>
          <a:p>
            <a:endParaRPr lang="en-US" sz="1100" dirty="0"/>
          </a:p>
          <a:p>
            <a:r>
              <a:rPr lang="en-US" sz="1100" dirty="0"/>
              <a:t>By knowing and reviewing various options, you can feel more confident in determining the best approach for your organization’s plan demographics and meeting your related fiduciary duties.</a:t>
            </a:r>
          </a:p>
          <a:p>
            <a:endParaRPr lang="en-US" sz="1100" dirty="0"/>
          </a:p>
          <a:p>
            <a:pPr defTabSz="502501">
              <a:defRPr/>
            </a:pPr>
            <a:r>
              <a:rPr lang="en-US" sz="1100" dirty="0"/>
              <a:t>The allocation of plan expenses among participants is considered a fiduciary act, which means the plan fiduciary needs to act prudently.</a:t>
            </a:r>
          </a:p>
          <a:p>
            <a:pPr defTabSz="502501">
              <a:defRPr/>
            </a:pPr>
            <a:endParaRPr lang="en-US" sz="1100" dirty="0"/>
          </a:p>
          <a:p>
            <a:pPr defTabSz="502501">
              <a:defRPr/>
            </a:pPr>
            <a:r>
              <a:rPr lang="en-US" sz="1100" dirty="0"/>
              <a:t>The DOL offers two primary principles to help guide plan committees as they make fee allocation decisions:</a:t>
            </a:r>
          </a:p>
          <a:p>
            <a:pPr marL="188439" indent="-188439" defTabSz="502501">
              <a:buFont typeface="Arial" panose="020B0604020202020204" pitchFamily="34" charset="0"/>
              <a:buChar char="•"/>
              <a:defRPr/>
            </a:pPr>
            <a:r>
              <a:rPr lang="en-US" sz="1100" dirty="0"/>
              <a:t>Consider the interests of different classes of participants</a:t>
            </a:r>
          </a:p>
          <a:p>
            <a:pPr marL="188439" indent="-188439" defTabSz="502501">
              <a:buFont typeface="Arial" panose="020B0604020202020204" pitchFamily="34" charset="0"/>
              <a:buChar char="•"/>
              <a:defRPr/>
            </a:pPr>
            <a:r>
              <a:rPr lang="en-US" sz="1100" dirty="0"/>
              <a:t>Determine how the allocation method may affect each class</a:t>
            </a:r>
          </a:p>
          <a:p>
            <a:pPr defTabSz="502501">
              <a:defRPr/>
            </a:pPr>
            <a:endParaRPr lang="en-US" sz="1100" dirty="0"/>
          </a:p>
          <a:p>
            <a:pPr defTabSz="502501">
              <a:defRPr/>
            </a:pPr>
            <a:r>
              <a:rPr lang="en-US" sz="1100" baseline="30000" dirty="0"/>
              <a:t>1</a:t>
            </a:r>
            <a:r>
              <a:rPr lang="en-US" sz="1100" dirty="0"/>
              <a:t>Field Assistance Bulletin 2003‐03</a:t>
            </a:r>
          </a:p>
        </p:txBody>
      </p:sp>
      <p:sp>
        <p:nvSpPr>
          <p:cNvPr id="4" name="Slide Number Placeholder 3"/>
          <p:cNvSpPr>
            <a:spLocks noGrp="1"/>
          </p:cNvSpPr>
          <p:nvPr>
            <p:ph type="sldNum" sz="quarter" idx="10"/>
          </p:nvPr>
        </p:nvSpPr>
        <p:spPr/>
        <p:txBody>
          <a:bodyPr/>
          <a:lstStyle/>
          <a:p>
            <a:fld id="{E24C2B2C-38E7-6645-8EC2-7A497A515162}" type="slidenum">
              <a:rPr lang="en-US" smtClean="0"/>
              <a:t>16</a:t>
            </a:fld>
            <a:endParaRPr lang="en-US" dirty="0"/>
          </a:p>
        </p:txBody>
      </p:sp>
    </p:spTree>
    <p:extLst>
      <p:ext uri="{BB962C8B-B14F-4D97-AF65-F5344CB8AC3E}">
        <p14:creationId xmlns:p14="http://schemas.microsoft.com/office/powerpoint/2010/main" val="253087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66101" y="4716542"/>
            <a:ext cx="6128808" cy="4982651"/>
          </a:xfrm>
        </p:spPr>
        <p:txBody>
          <a:bodyPr/>
          <a:lstStyle/>
          <a:p>
            <a:r>
              <a:rPr lang="en-US" sz="1100" dirty="0"/>
              <a:t>As a plan fiduciary, you should gather and analyze the facts to make an informed and reasoned decision based on participants’ account balances, understanding of plan fees, knowledge of investment-related fees, and election of investment options.</a:t>
            </a:r>
          </a:p>
          <a:p>
            <a:endParaRPr lang="en-US" sz="1100" dirty="0"/>
          </a:p>
          <a:p>
            <a:r>
              <a:rPr lang="en-US" sz="1100" dirty="0"/>
              <a:t>For example:</a:t>
            </a:r>
          </a:p>
          <a:p>
            <a:pPr marL="184924" indent="-184924">
              <a:buFont typeface="Arial" panose="020B0604020202020204" pitchFamily="34" charset="0"/>
              <a:buChar char="•"/>
            </a:pPr>
            <a:r>
              <a:rPr lang="en-US" sz="1100" dirty="0"/>
              <a:t>As we discussed earlier, it’s important to look at the highest participant account balances and the lowest participant account balances. Does one fee collection method favor one group over another? How will the fee collection method impact participant deferral and investment behavior?</a:t>
            </a:r>
          </a:p>
          <a:p>
            <a:pPr marL="184924" indent="-184924">
              <a:buFont typeface="Arial" panose="020B0604020202020204" pitchFamily="34" charset="0"/>
              <a:buChar char="•"/>
            </a:pPr>
            <a:r>
              <a:rPr lang="en-US" sz="1100" dirty="0"/>
              <a:t>The sophistication level among participants may vary significantly. Part of a fiduciary’s role is to establish whether participants are sophisticated enough to understand the concepts of the approach selected. A key purpose of ERISA 404(a)(4) disclosure notice is to make plan fees clear to participants. </a:t>
            </a:r>
          </a:p>
          <a:p>
            <a:pPr marL="184924" indent="-184924">
              <a:buFont typeface="Arial" panose="020B0604020202020204" pitchFamily="34" charset="0"/>
              <a:buChar char="•"/>
            </a:pPr>
            <a:r>
              <a:rPr lang="en-US" sz="1100" dirty="0"/>
              <a:t>The plan fiduciary should weigh the interests of participants who invest in investment options with high revenue sharing payments relative to those who invest in non- or lower-revenue sharing investments. </a:t>
            </a:r>
          </a:p>
          <a:p>
            <a:pPr marL="184924" indent="-184924">
              <a:buFont typeface="Arial" panose="020B0604020202020204" pitchFamily="34" charset="0"/>
              <a:buChar char="•"/>
            </a:pPr>
            <a:endParaRPr lang="en-US" sz="1100" dirty="0"/>
          </a:p>
          <a:p>
            <a:r>
              <a:rPr lang="en-US" sz="1100" dirty="0"/>
              <a:t>And remember, the DOL makes it clear the decision doesn’t have to benefit all participants equally.</a:t>
            </a:r>
            <a:r>
              <a:rPr lang="en-US" sz="1100" baseline="30000" dirty="0"/>
              <a:t>1</a:t>
            </a:r>
            <a:endParaRPr lang="en-US" sz="1100" dirty="0"/>
          </a:p>
          <a:p>
            <a:endParaRPr lang="en-US" sz="1100" dirty="0"/>
          </a:p>
          <a:p>
            <a:r>
              <a:rPr lang="en-US" sz="1100" baseline="30000" dirty="0"/>
              <a:t>1</a:t>
            </a:r>
            <a:r>
              <a:rPr lang="en-US" sz="1100" dirty="0"/>
              <a:t>Field Assistance Bulletin 2003-03</a:t>
            </a:r>
          </a:p>
        </p:txBody>
      </p:sp>
      <p:sp>
        <p:nvSpPr>
          <p:cNvPr id="4" name="Slide Number Placeholder 3"/>
          <p:cNvSpPr>
            <a:spLocks noGrp="1"/>
          </p:cNvSpPr>
          <p:nvPr>
            <p:ph type="sldNum" sz="quarter" idx="10"/>
          </p:nvPr>
        </p:nvSpPr>
        <p:spPr/>
        <p:txBody>
          <a:bodyPr/>
          <a:lstStyle/>
          <a:p>
            <a:fld id="{E24C2B2C-38E7-6645-8EC2-7A497A515162}" type="slidenum">
              <a:rPr lang="en-US" smtClean="0"/>
              <a:t>17</a:t>
            </a:fld>
            <a:endParaRPr lang="en-US" dirty="0"/>
          </a:p>
        </p:txBody>
      </p:sp>
    </p:spTree>
    <p:extLst>
      <p:ext uri="{BB962C8B-B14F-4D97-AF65-F5344CB8AC3E}">
        <p14:creationId xmlns:p14="http://schemas.microsoft.com/office/powerpoint/2010/main" val="313085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66101" y="4716542"/>
            <a:ext cx="6128808" cy="4982651"/>
          </a:xfrm>
        </p:spPr>
        <p:txBody>
          <a:bodyPr/>
          <a:lstStyle/>
          <a:p>
            <a:pPr defTabSz="502501">
              <a:defRPr/>
            </a:pPr>
            <a:r>
              <a:rPr lang="en-US" sz="1100" dirty="0"/>
              <a:t>Regardless of the payment method selected, the plan fiduciary should provide a rational basis for the chosen approach. And the plan fiduciary should both understand and document the process used to arrive at that decision.</a:t>
            </a:r>
          </a:p>
          <a:p>
            <a:pPr defTabSz="502501">
              <a:defRPr/>
            </a:pPr>
            <a:endParaRPr lang="en-US" sz="1100" dirty="0"/>
          </a:p>
        </p:txBody>
      </p:sp>
      <p:sp>
        <p:nvSpPr>
          <p:cNvPr id="4" name="Slide Number Placeholder 3"/>
          <p:cNvSpPr>
            <a:spLocks noGrp="1"/>
          </p:cNvSpPr>
          <p:nvPr>
            <p:ph type="sldNum" sz="quarter" idx="10"/>
          </p:nvPr>
        </p:nvSpPr>
        <p:spPr/>
        <p:txBody>
          <a:bodyPr/>
          <a:lstStyle/>
          <a:p>
            <a:fld id="{E24C2B2C-38E7-6645-8EC2-7A497A515162}" type="slidenum">
              <a:rPr lang="en-US" smtClean="0"/>
              <a:t>18</a:t>
            </a:fld>
            <a:endParaRPr lang="en-US" dirty="0"/>
          </a:p>
        </p:txBody>
      </p:sp>
    </p:spTree>
    <p:extLst>
      <p:ext uri="{BB962C8B-B14F-4D97-AF65-F5344CB8AC3E}">
        <p14:creationId xmlns:p14="http://schemas.microsoft.com/office/powerpoint/2010/main" val="211250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66101" y="4716542"/>
            <a:ext cx="6128808" cy="4982651"/>
          </a:xfrm>
        </p:spPr>
        <p:txBody>
          <a:bodyPr/>
          <a:lstStyle/>
          <a:p>
            <a:r>
              <a:rPr lang="en-US" sz="1100" dirty="0"/>
              <a:t>Does it seem overwhelming to document all these details? It doesn’t have to be. One way to do this is by using a fee policy statement, which helps the plan sponsor prudently fulfill their fiduciary obligations around fees and expenses with service providers.</a:t>
            </a:r>
          </a:p>
          <a:p>
            <a:endParaRPr lang="en-US" sz="1100" dirty="0"/>
          </a:p>
          <a:p>
            <a:r>
              <a:rPr lang="en-US" sz="1100" dirty="0"/>
              <a:t>Think of it like an investment policy statement, which gives guidelines on the management of the plan’s investment lineup. Similar to an investment policy statement, a plan is not required to maintain a fee policy statement. But if you’re looking for a way to help meet your fiduciary duties, a well-drafted fee policy statement can be an effective resource. The fee policy statement strengthens the due diligence process and shows that consideration has been given to the reasonableness of fees.</a:t>
            </a:r>
          </a:p>
          <a:p>
            <a:endParaRPr lang="en-US" sz="1100" dirty="0"/>
          </a:p>
          <a:p>
            <a:r>
              <a:rPr lang="en-US" sz="1100" dirty="0"/>
              <a:t>A fee policy statement may include:</a:t>
            </a:r>
          </a:p>
          <a:p>
            <a:pPr marL="188439" indent="-188439">
              <a:buFont typeface="Arial" panose="020B0604020202020204" pitchFamily="34" charset="0"/>
              <a:buChar char="•"/>
            </a:pPr>
            <a:r>
              <a:rPr lang="en-US" sz="1100" dirty="0"/>
              <a:t>The plan’s purpose</a:t>
            </a:r>
          </a:p>
          <a:p>
            <a:pPr marL="188439" indent="-188439">
              <a:buFont typeface="Arial" panose="020B0604020202020204" pitchFamily="34" charset="0"/>
              <a:buChar char="•"/>
            </a:pPr>
            <a:r>
              <a:rPr lang="en-US" sz="1100" dirty="0"/>
              <a:t>Fiduciary duties relating to the plan’s payment of fees</a:t>
            </a:r>
          </a:p>
          <a:p>
            <a:pPr marL="188439" indent="-188439">
              <a:buFont typeface="Arial" panose="020B0604020202020204" pitchFamily="34" charset="0"/>
              <a:buChar char="•"/>
            </a:pPr>
            <a:r>
              <a:rPr lang="en-US" sz="1100" dirty="0"/>
              <a:t>Monitoring and evaluating the reasonableness of fees (e.g., how and when fees will be reviewed in the marketplace)</a:t>
            </a:r>
          </a:p>
          <a:p>
            <a:pPr marL="188439" indent="-188439">
              <a:buFont typeface="Arial" panose="020B0604020202020204" pitchFamily="34" charset="0"/>
              <a:buChar char="•"/>
            </a:pPr>
            <a:r>
              <a:rPr lang="en-US" sz="1100" dirty="0"/>
              <a:t>Fee collection method(s) and considerations for determining which method to use</a:t>
            </a:r>
          </a:p>
          <a:p>
            <a:pPr marL="188439" indent="-188439">
              <a:buFont typeface="Arial" panose="020B0604020202020204" pitchFamily="34" charset="0"/>
              <a:buChar char="•"/>
            </a:pPr>
            <a:r>
              <a:rPr lang="en-US" sz="1100" dirty="0"/>
              <a:t>Communication of fees to participants</a:t>
            </a:r>
          </a:p>
        </p:txBody>
      </p:sp>
      <p:sp>
        <p:nvSpPr>
          <p:cNvPr id="4" name="Slide Number Placeholder 3"/>
          <p:cNvSpPr>
            <a:spLocks noGrp="1"/>
          </p:cNvSpPr>
          <p:nvPr>
            <p:ph type="sldNum" sz="quarter" idx="10"/>
          </p:nvPr>
        </p:nvSpPr>
        <p:spPr/>
        <p:txBody>
          <a:bodyPr/>
          <a:lstStyle/>
          <a:p>
            <a:fld id="{E24C2B2C-38E7-6645-8EC2-7A497A515162}" type="slidenum">
              <a:rPr lang="en-US" smtClean="0"/>
              <a:t>19</a:t>
            </a:fld>
            <a:endParaRPr lang="en-US" dirty="0"/>
          </a:p>
        </p:txBody>
      </p:sp>
    </p:spTree>
    <p:extLst>
      <p:ext uri="{BB962C8B-B14F-4D97-AF65-F5344CB8AC3E}">
        <p14:creationId xmlns:p14="http://schemas.microsoft.com/office/powerpoint/2010/main" val="73093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latin typeface="+mn-lt"/>
              </a:rPr>
              <a:t>How often do you discuss retirement plan fees? If you’re like most, it’s probably a lot. One of the toughest parts of your job as a retirement plan sponsor is managing your fiduciary duties. </a:t>
            </a:r>
            <a:r>
              <a:rPr lang="en-US" sz="1100" strike="noStrike" dirty="0">
                <a:latin typeface="+mn-lt"/>
              </a:rPr>
              <a:t>And that makes sense considering litigation and regulations have heightened awareness of fiduciary responsibility related to fees.</a:t>
            </a:r>
            <a:r>
              <a:rPr lang="en-US" sz="1100" strike="noStrike" baseline="30000" dirty="0">
                <a:latin typeface="+mn-lt"/>
              </a:rPr>
              <a:t>1</a:t>
            </a:r>
            <a:endParaRPr lang="en-US" sz="1100" strike="sngStrike" baseline="30000" dirty="0">
              <a:latin typeface="+mn-lt"/>
            </a:endParaRPr>
          </a:p>
          <a:p>
            <a:endParaRPr lang="en-US" sz="1100" dirty="0">
              <a:latin typeface="+mn-lt"/>
            </a:endParaRPr>
          </a:p>
          <a:p>
            <a:r>
              <a:rPr lang="en-US" sz="1100" dirty="0">
                <a:latin typeface="+mn-lt"/>
              </a:rPr>
              <a:t>Here’s the thing. There’s no one right answer when it comes to retirement plan fees and allocation. That’s why it’s important to know your options and have a repeatable, defendable process in place. </a:t>
            </a:r>
          </a:p>
          <a:p>
            <a:endParaRPr lang="en-US" sz="1100" dirty="0">
              <a:latin typeface="+mn-lt"/>
            </a:endParaRPr>
          </a:p>
          <a:p>
            <a:pPr defTabSz="475397">
              <a:defRPr/>
            </a:pPr>
            <a:r>
              <a:rPr lang="en-US" sz="1100" dirty="0">
                <a:latin typeface="+mn-lt"/>
              </a:rPr>
              <a:t>We want to help make your job as a fiduciary a little easier. Let’s take a closer look at this growing trend, the basics of fee collection, details about your possible options, and how you might determine the right approach for your plan and its’ participants. </a:t>
            </a:r>
          </a:p>
          <a:p>
            <a:endParaRPr lang="en-US" sz="1100" dirty="0">
              <a:latin typeface="+mn-lt"/>
            </a:endParaRPr>
          </a:p>
          <a:p>
            <a:endParaRPr lang="en-US" sz="1100" dirty="0">
              <a:latin typeface="+mn-lt"/>
            </a:endParaRPr>
          </a:p>
          <a:p>
            <a:pPr defTabSz="493131">
              <a:defRPr/>
            </a:pPr>
            <a:r>
              <a:rPr lang="en-US" sz="1100" baseline="30000" dirty="0">
                <a:latin typeface="+mn-lt"/>
              </a:rPr>
              <a:t>1</a:t>
            </a:r>
            <a:r>
              <a:rPr lang="en-US" sz="1100" dirty="0">
                <a:latin typeface="+mn-lt"/>
              </a:rPr>
              <a:t> </a:t>
            </a:r>
            <a:r>
              <a:rPr lang="en-US" sz="1100" dirty="0">
                <a:effectLst/>
                <a:latin typeface="+mn-lt"/>
              </a:rPr>
              <a:t>Will 2023 be another banner year for 401(k) fee litigation? (https://www.investmentnews.com/will-2023-be-another-banner-year-for-401k-fee-litigation-233242), InvestmentNews, February 2023</a:t>
            </a:r>
            <a:endParaRPr lang="en-US" sz="1100" dirty="0">
              <a:latin typeface="+mn-lt"/>
            </a:endParaRPr>
          </a:p>
          <a:p>
            <a:endParaRPr lang="en-US" sz="1100" dirty="0">
              <a:latin typeface="+mn-lt"/>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t>2</a:t>
            </a:fld>
            <a:endParaRPr lang="en-US" dirty="0"/>
          </a:p>
        </p:txBody>
      </p:sp>
    </p:spTree>
    <p:extLst>
      <p:ext uri="{BB962C8B-B14F-4D97-AF65-F5344CB8AC3E}">
        <p14:creationId xmlns:p14="http://schemas.microsoft.com/office/powerpoint/2010/main" val="1799999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560571"/>
            <a:ext cx="5852160" cy="4817881"/>
          </a:xfrm>
        </p:spPr>
        <p:txBody>
          <a:bodyPr/>
          <a:lstStyle/>
          <a:p>
            <a:r>
              <a:rPr lang="en-US" sz="1100" dirty="0"/>
              <a:t>The good news is you’ve already taken the first step toward improving your plan for you and your participants and that’s educating yourself about the various fee allocation options available and how they might impact your organization’s plan and participants.</a:t>
            </a:r>
          </a:p>
          <a:p>
            <a:endParaRPr lang="en-US" sz="1100" dirty="0"/>
          </a:p>
          <a:p>
            <a:r>
              <a:rPr lang="en-US" sz="1100" dirty="0"/>
              <a:t>Next, you can:</a:t>
            </a:r>
          </a:p>
          <a:p>
            <a:pPr marL="178274" indent="-178274">
              <a:buFont typeface="Arial" panose="020B0604020202020204" pitchFamily="34" charset="0"/>
              <a:buChar char="•"/>
            </a:pPr>
            <a:r>
              <a:rPr lang="en-US" sz="1100" dirty="0"/>
              <a:t>Talk to your financial professional and/or service provider about what you like/don’t like about how retirement plan fees are allocated within your organization’s plan today (e.g., Is the current model working for you? What concerns, if any, do you have?). This conversation can help you determine the fee allocation approach that best meets the needs of the plan and your participants—whether that is the method you currently use or one of the methods we discussed today. If you do decide to make a change, we’ll be here to help you implement it and clearly communicate the changes to your participants. </a:t>
            </a:r>
            <a:br>
              <a:rPr lang="en-US" sz="1100" dirty="0"/>
            </a:br>
            <a:endParaRPr lang="en-US" sz="1100" dirty="0"/>
          </a:p>
          <a:p>
            <a:pPr marL="178274" indent="-178274">
              <a:buFont typeface="Arial" panose="020B0604020202020204" pitchFamily="34" charset="0"/>
              <a:buChar char="•"/>
            </a:pPr>
            <a:r>
              <a:rPr lang="en-US" sz="1100" dirty="0"/>
              <a:t>Document, document, document—a great way to do this is using a fee policy statement. It can help simplify and streamline the documentation process and helps show you are prudently fulfilling your fiduciary obligations. We can provide a sample to help get you started.</a:t>
            </a:r>
          </a:p>
        </p:txBody>
      </p:sp>
      <p:sp>
        <p:nvSpPr>
          <p:cNvPr id="4" name="Slide Number Placeholder 3"/>
          <p:cNvSpPr>
            <a:spLocks noGrp="1"/>
          </p:cNvSpPr>
          <p:nvPr>
            <p:ph type="sldNum" sz="quarter" idx="10"/>
          </p:nvPr>
        </p:nvSpPr>
        <p:spPr/>
        <p:txBody>
          <a:bodyPr/>
          <a:lstStyle/>
          <a:p>
            <a:fld id="{E24C2B2C-38E7-6645-8EC2-7A497A515162}" type="slidenum">
              <a:rPr lang="en-US" smtClean="0"/>
              <a:t>20</a:t>
            </a:fld>
            <a:endParaRPr lang="en-US" dirty="0"/>
          </a:p>
        </p:txBody>
      </p:sp>
    </p:spTree>
    <p:extLst>
      <p:ext uri="{BB962C8B-B14F-4D97-AF65-F5344CB8AC3E}">
        <p14:creationId xmlns:p14="http://schemas.microsoft.com/office/powerpoint/2010/main" val="3504814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Lastly, where can you and your participants find fee-related information or see it? </a:t>
            </a:r>
          </a:p>
          <a:p>
            <a:endParaRPr lang="en-US" sz="1200" dirty="0"/>
          </a:p>
          <a:p>
            <a:r>
              <a:rPr lang="en-US" sz="1200" dirty="0"/>
              <a:t>Fee information is included on the annual notice from you as plan sponsor, or on participant electronic or paper plan statements. You can also find it on the secure website, under the personal login.</a:t>
            </a:r>
          </a:p>
          <a:p>
            <a:endParaRPr lang="en-US" sz="1200" dirty="0"/>
          </a:p>
          <a:p>
            <a:pPr defTabSz="966612">
              <a:defRPr/>
            </a:pPr>
            <a:r>
              <a:rPr lang="en-US" sz="1200" b="1" dirty="0"/>
              <a:t>[PRESENTER: If appropriate, pull up your service provider website to show where participants can find these fees and what they will look like.]</a:t>
            </a:r>
          </a:p>
        </p:txBody>
      </p:sp>
      <p:sp>
        <p:nvSpPr>
          <p:cNvPr id="4" name="Slide Number Placeholder 3"/>
          <p:cNvSpPr>
            <a:spLocks noGrp="1"/>
          </p:cNvSpPr>
          <p:nvPr>
            <p:ph type="sldNum" sz="quarter" idx="5"/>
          </p:nvPr>
        </p:nvSpPr>
        <p:spPr/>
        <p:txBody>
          <a:bodyPr/>
          <a:lstStyle/>
          <a:p>
            <a:fld id="{E24C2B2C-38E7-6645-8EC2-7A497A515162}" type="slidenum">
              <a:rPr lang="en-US" smtClean="0"/>
              <a:t>21</a:t>
            </a:fld>
            <a:endParaRPr lang="en-US" dirty="0"/>
          </a:p>
        </p:txBody>
      </p:sp>
    </p:spTree>
    <p:extLst>
      <p:ext uri="{BB962C8B-B14F-4D97-AF65-F5344CB8AC3E}">
        <p14:creationId xmlns:p14="http://schemas.microsoft.com/office/powerpoint/2010/main" val="416106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Now with the time we have left, let’s open it up for questions.</a:t>
            </a:r>
            <a:endParaRPr lang="en-US" baseline="0" dirty="0"/>
          </a:p>
        </p:txBody>
      </p:sp>
      <p:sp>
        <p:nvSpPr>
          <p:cNvPr id="4" name="Slide Number Placeholder 3"/>
          <p:cNvSpPr>
            <a:spLocks noGrp="1"/>
          </p:cNvSpPr>
          <p:nvPr>
            <p:ph type="sldNum" sz="quarter" idx="10"/>
          </p:nvPr>
        </p:nvSpPr>
        <p:spPr/>
        <p:txBody>
          <a:bodyPr/>
          <a:lstStyle/>
          <a:p>
            <a:fld id="{E24C2B2C-38E7-6645-8EC2-7A497A515162}" type="slidenum">
              <a:rPr lang="en-US" smtClean="0"/>
              <a:t>22</a:t>
            </a:fld>
            <a:endParaRPr lang="en-US" dirty="0"/>
          </a:p>
        </p:txBody>
      </p:sp>
    </p:spTree>
    <p:extLst>
      <p:ext uri="{BB962C8B-B14F-4D97-AF65-F5344CB8AC3E}">
        <p14:creationId xmlns:p14="http://schemas.microsoft.com/office/powerpoint/2010/main" val="1279703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17976" y="4630248"/>
            <a:ext cx="6014722" cy="4244197"/>
          </a:xfrm>
        </p:spPr>
        <p:txBody>
          <a:bodyPr/>
          <a:lstStyle/>
          <a:p>
            <a:r>
              <a:rPr lang="en-US" altLang="en-US" sz="1100" baseline="0" dirty="0"/>
              <a:t>(Read from slide.)</a:t>
            </a:r>
          </a:p>
        </p:txBody>
      </p:sp>
      <p:sp>
        <p:nvSpPr>
          <p:cNvPr id="4" name="Slide Number Placeholder 3"/>
          <p:cNvSpPr>
            <a:spLocks noGrp="1"/>
          </p:cNvSpPr>
          <p:nvPr>
            <p:ph type="sldNum" sz="quarter" idx="10"/>
          </p:nvPr>
        </p:nvSpPr>
        <p:spPr/>
        <p:txBody>
          <a:bodyPr/>
          <a:lstStyle/>
          <a:p>
            <a:fld id="{BEE81FD6-B41F-4862-A3DD-6560510C9CE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1860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483267">
              <a:defRPr/>
            </a:pPr>
            <a:r>
              <a:rPr lang="en-US" sz="1100" dirty="0"/>
              <a:t>With heightened awareness on fiduciary responsibility, it’s important for you to have a thorough understanding of retirement plan fees and how those fees are paid. Let’s do a quick refresher on the basics of why and how fees are collected. </a:t>
            </a:r>
          </a:p>
          <a:p>
            <a:pPr defTabSz="483267">
              <a:defRPr/>
            </a:pPr>
            <a:endParaRPr lang="en-US" sz="1100" dirty="0"/>
          </a:p>
          <a:p>
            <a:pPr defTabSz="483267">
              <a:defRPr/>
            </a:pPr>
            <a:r>
              <a:rPr lang="en-US" sz="1100" dirty="0"/>
              <a:t>Retirement plan fees cover administrative activities performed by the plan’s service provider. Fees also pay for the resources and services available to help plan participants enroll and take steps to help them reach their retirement savings goals. Think of things like the call center and website. </a:t>
            </a:r>
          </a:p>
        </p:txBody>
      </p:sp>
      <p:sp>
        <p:nvSpPr>
          <p:cNvPr id="4" name="Slide Number Placeholder 3"/>
          <p:cNvSpPr>
            <a:spLocks noGrp="1"/>
          </p:cNvSpPr>
          <p:nvPr>
            <p:ph type="sldNum" sz="quarter" idx="10"/>
          </p:nvPr>
        </p:nvSpPr>
        <p:spPr/>
        <p:txBody>
          <a:bodyPr/>
          <a:lstStyle/>
          <a:p>
            <a:fld id="{E24C2B2C-38E7-6645-8EC2-7A497A515162}" type="slidenum">
              <a:rPr lang="en-US" smtClean="0"/>
              <a:t>3</a:t>
            </a:fld>
            <a:endParaRPr lang="en-US" dirty="0"/>
          </a:p>
        </p:txBody>
      </p:sp>
    </p:spTree>
    <p:extLst>
      <p:ext uri="{BB962C8B-B14F-4D97-AF65-F5344CB8AC3E}">
        <p14:creationId xmlns:p14="http://schemas.microsoft.com/office/powerpoint/2010/main" val="8742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66101" y="4716542"/>
            <a:ext cx="6128808" cy="4982651"/>
          </a:xfrm>
        </p:spPr>
        <p:txBody>
          <a:bodyPr/>
          <a:lstStyle/>
          <a:p>
            <a:r>
              <a:rPr lang="en-US" sz="1100" dirty="0"/>
              <a:t>When it comes to understanding retirement plan fees, it’s more than a number. Here’s information you need to know as you look at plan fees:</a:t>
            </a:r>
          </a:p>
          <a:p>
            <a:endParaRPr lang="en-US" sz="1100" dirty="0"/>
          </a:p>
          <a:p>
            <a:pPr marL="188439" indent="-188439">
              <a:buFont typeface="Arial" panose="020B0604020202020204" pitchFamily="34" charset="0"/>
              <a:buChar char="•"/>
            </a:pPr>
            <a:r>
              <a:rPr lang="en-US" sz="1100" dirty="0"/>
              <a:t>Identify ALL the overall fees being paid for the retirement plan and the individual components that make it up—like administrative/recordkeeping services, investment management, and any financial professional services.</a:t>
            </a:r>
          </a:p>
          <a:p>
            <a:endParaRPr lang="en-US" sz="1100" dirty="0"/>
          </a:p>
          <a:p>
            <a:pPr marL="188439" indent="-188439">
              <a:buFont typeface="Arial" panose="020B0604020202020204" pitchFamily="34" charset="0"/>
              <a:buChar char="•"/>
            </a:pPr>
            <a:r>
              <a:rPr lang="en-US" sz="1100" dirty="0"/>
              <a:t>Understand the breadth, depth, and quality of services being received for fees—fees of 401(k) and other plan types vary greatly due to unique plan characteristics; plan/investment design; and range, quantity, and quality of services negotiated between the plan sponsor and retirement service providers.</a:t>
            </a:r>
          </a:p>
          <a:p>
            <a:pPr marL="188439" indent="-188439">
              <a:buFont typeface="Arial" panose="020B0604020202020204" pitchFamily="34" charset="0"/>
              <a:buChar char="•"/>
            </a:pPr>
            <a:endParaRPr lang="en-US" sz="1100" dirty="0"/>
          </a:p>
          <a:p>
            <a:pPr marL="188439" indent="-188439">
              <a:buFont typeface="Arial" panose="020B0604020202020204" pitchFamily="34" charset="0"/>
              <a:buChar char="•"/>
            </a:pPr>
            <a:r>
              <a:rPr lang="en-US" sz="1100" dirty="0"/>
              <a:t>Compare costs versus services—are the fees within a reasonable range for your plan for the services you expect (e.g., do you expect your service provider to do more for the plan or do you expect your staff to do much of the work, leaning less on your service provider? Is your goal for the plan improving outcomes for participants?)</a:t>
            </a:r>
          </a:p>
          <a:p>
            <a:endParaRPr lang="en-US" sz="1100" dirty="0"/>
          </a:p>
        </p:txBody>
      </p:sp>
      <p:sp>
        <p:nvSpPr>
          <p:cNvPr id="4" name="Slide Number Placeholder 3"/>
          <p:cNvSpPr>
            <a:spLocks noGrp="1"/>
          </p:cNvSpPr>
          <p:nvPr>
            <p:ph type="sldNum" sz="quarter" idx="10"/>
          </p:nvPr>
        </p:nvSpPr>
        <p:spPr/>
        <p:txBody>
          <a:bodyPr/>
          <a:lstStyle/>
          <a:p>
            <a:fld id="{E24C2B2C-38E7-6645-8EC2-7A497A515162}" type="slidenum">
              <a:rPr lang="en-US" smtClean="0"/>
              <a:t>4</a:t>
            </a:fld>
            <a:endParaRPr lang="en-US" dirty="0"/>
          </a:p>
        </p:txBody>
      </p:sp>
    </p:spTree>
    <p:extLst>
      <p:ext uri="{BB962C8B-B14F-4D97-AF65-F5344CB8AC3E}">
        <p14:creationId xmlns:p14="http://schemas.microsoft.com/office/powerpoint/2010/main" val="369343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560571"/>
            <a:ext cx="5852160" cy="4817881"/>
          </a:xfrm>
        </p:spPr>
        <p:txBody>
          <a:bodyPr/>
          <a:lstStyle/>
          <a:p>
            <a:pPr defTabSz="483267">
              <a:defRPr/>
            </a:pPr>
            <a:r>
              <a:rPr lang="en-US" sz="1100" dirty="0"/>
              <a:t>Because there’s no one right answer when it comes to fee payments and allocation, a repeatable, defendable process is needed.</a:t>
            </a:r>
          </a:p>
          <a:p>
            <a:endParaRPr lang="en-US" sz="1100" dirty="0"/>
          </a:p>
          <a:p>
            <a:r>
              <a:rPr lang="en-US" sz="1100" dirty="0"/>
              <a:t>ERISA (Employer Retirement Income Security Act) requires a plan fiduciary to not only understand the fees a plan pays and the reasonableness of those fees, but fiduciaries are also required to understand and decide how such fees are paid to service providers.</a:t>
            </a:r>
            <a:endParaRPr lang="en-US" sz="1100" strike="sngStrike" baseline="30000" dirty="0"/>
          </a:p>
        </p:txBody>
      </p:sp>
      <p:sp>
        <p:nvSpPr>
          <p:cNvPr id="4" name="Slide Number Placeholder 3"/>
          <p:cNvSpPr>
            <a:spLocks noGrp="1"/>
          </p:cNvSpPr>
          <p:nvPr>
            <p:ph type="sldNum" sz="quarter" idx="10"/>
          </p:nvPr>
        </p:nvSpPr>
        <p:spPr/>
        <p:txBody>
          <a:bodyPr/>
          <a:lstStyle/>
          <a:p>
            <a:fld id="{E24C2B2C-38E7-6645-8EC2-7A497A515162}" type="slidenum">
              <a:rPr lang="en-US" smtClean="0"/>
              <a:t>5</a:t>
            </a:fld>
            <a:endParaRPr lang="en-US" dirty="0"/>
          </a:p>
        </p:txBody>
      </p:sp>
    </p:spTree>
    <p:extLst>
      <p:ext uri="{BB962C8B-B14F-4D97-AF65-F5344CB8AC3E}">
        <p14:creationId xmlns:p14="http://schemas.microsoft.com/office/powerpoint/2010/main" val="125768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66101" y="4716540"/>
            <a:ext cx="6128808" cy="4539384"/>
          </a:xfrm>
        </p:spPr>
        <p:txBody>
          <a:bodyPr/>
          <a:lstStyle/>
          <a:p>
            <a:r>
              <a:rPr lang="en-US" sz="1100" dirty="0">
                <a:latin typeface="+mn-lt"/>
              </a:rPr>
              <a:t>There are a few ways to cover plan administrative fees. You’re probably familiar with one of the most common</a:t>
            </a:r>
            <a:r>
              <a:rPr lang="en-US" sz="1100" dirty="0"/>
              <a:t>—</a:t>
            </a:r>
            <a:r>
              <a:rPr lang="en-US" sz="1100" b="1" dirty="0">
                <a:latin typeface="+mn-lt"/>
              </a:rPr>
              <a:t>revenue sharing. </a:t>
            </a:r>
            <a:r>
              <a:rPr lang="en-US" sz="1100" dirty="0">
                <a:latin typeface="+mn-lt"/>
              </a:rPr>
              <a:t>This allows you to collect all or a portion of the plan fees implicitly through the plan investment options.  </a:t>
            </a:r>
          </a:p>
          <a:p>
            <a:endParaRPr lang="en-US" sz="1100" dirty="0">
              <a:latin typeface="+mn-lt"/>
            </a:endParaRPr>
          </a:p>
          <a:p>
            <a:pPr defTabSz="502501">
              <a:defRPr/>
            </a:pPr>
            <a:r>
              <a:rPr lang="en-US" sz="1100" dirty="0">
                <a:latin typeface="+mn-lt"/>
              </a:rPr>
              <a:t>When this approach isn’t used or it doesn’t cover all the plan administrative expenses, fees can be billed directly to the plan sponsor or paid from participant accounts. Let’s look at these other options:</a:t>
            </a:r>
          </a:p>
          <a:p>
            <a:pPr defTabSz="502501">
              <a:defRPr/>
            </a:pPr>
            <a:endParaRPr lang="en-US" sz="1100" dirty="0">
              <a:latin typeface="+mn-lt"/>
            </a:endParaRPr>
          </a:p>
          <a:p>
            <a:r>
              <a:rPr lang="en-US" sz="1100" b="1" i="0" dirty="0">
                <a:solidFill>
                  <a:srgbClr val="4D4F53"/>
                </a:solidFill>
                <a:effectLst/>
                <a:latin typeface="+mn-lt"/>
                <a:ea typeface="Calibri" panose="020F0502020204030204" pitchFamily="34" charset="0"/>
                <a:cs typeface="Times New Roman" panose="02020603050405020304" pitchFamily="18" charset="0"/>
              </a:rPr>
              <a:t>Billed fees </a:t>
            </a:r>
            <a:r>
              <a:rPr lang="en-US" sz="1100" b="0" i="0" dirty="0">
                <a:solidFill>
                  <a:srgbClr val="4D4F53"/>
                </a:solidFill>
                <a:effectLst/>
                <a:latin typeface="+mn-lt"/>
                <a:ea typeface="Calibri" panose="020F0502020204030204" pitchFamily="34" charset="0"/>
                <a:cs typeface="Times New Roman" panose="02020603050405020304" pitchFamily="18" charset="0"/>
              </a:rPr>
              <a:t>are paid by the plan sponsor and included in the plan sponsor’s annual budget. The fees paid by the plan sponsor may be a tax-deductible expense. Billed fees are not allocated among participants and are not paid using plan assets.</a:t>
            </a:r>
          </a:p>
          <a:p>
            <a:endParaRPr lang="en-US" sz="1100" dirty="0">
              <a:latin typeface="+mn-lt"/>
            </a:endParaRPr>
          </a:p>
          <a:p>
            <a:pPr defTabSz="493131">
              <a:defRPr/>
            </a:pPr>
            <a:r>
              <a:rPr lang="en-US" sz="1100" b="1" i="0" dirty="0">
                <a:solidFill>
                  <a:srgbClr val="4D4F53"/>
                </a:solidFill>
                <a:effectLst/>
                <a:latin typeface="+mn-lt"/>
                <a:ea typeface="Calibri" panose="020F0502020204030204" pitchFamily="34" charset="0"/>
                <a:cs typeface="Times New Roman" panose="02020603050405020304" pitchFamily="18" charset="0"/>
              </a:rPr>
              <a:t>Investment revenue sharing </a:t>
            </a:r>
            <a:r>
              <a:rPr lang="en-US" sz="1100" b="0" i="0" dirty="0">
                <a:solidFill>
                  <a:srgbClr val="4D4F53"/>
                </a:solidFill>
                <a:effectLst/>
                <a:latin typeface="+mn-lt"/>
                <a:ea typeface="Calibri" panose="020F0502020204030204" pitchFamily="34" charset="0"/>
                <a:cs typeface="Times New Roman" panose="02020603050405020304" pitchFamily="18" charset="0"/>
              </a:rPr>
              <a:t>allows a plan sponsor to pay all or a portion of the plan fees implicitly through payments received from the plan’s investment options. (Note: A given investment option may or may not provide revenue sharing.) When this approach isn’t used or it doesn’t cover all the plan fees, fees can be billed directly to the plan sponsor (as described above) or paid from participant accounts (as described below).</a:t>
            </a:r>
            <a:br>
              <a:rPr lang="en-US" sz="1100" dirty="0">
                <a:solidFill>
                  <a:srgbClr val="4D4F53"/>
                </a:solidFill>
                <a:effectLst/>
                <a:latin typeface="+mn-lt"/>
                <a:ea typeface="Calibri" panose="020F0502020204030204" pitchFamily="34" charset="0"/>
                <a:cs typeface="Times New Roman" panose="02020603050405020304" pitchFamily="18" charset="0"/>
              </a:rPr>
            </a:br>
            <a:br>
              <a:rPr lang="en-US" sz="1100" b="1" i="0" dirty="0">
                <a:solidFill>
                  <a:srgbClr val="268FCE"/>
                </a:solidFill>
                <a:effectLst/>
                <a:latin typeface="+mn-lt"/>
                <a:ea typeface="Calibri" panose="020F0502020204030204" pitchFamily="34" charset="0"/>
                <a:cs typeface="Times New Roman" panose="02020603050405020304" pitchFamily="18" charset="0"/>
              </a:rPr>
            </a:br>
            <a:r>
              <a:rPr lang="en-US" sz="1100" b="1" i="0" dirty="0">
                <a:solidFill>
                  <a:srgbClr val="4D4F53"/>
                </a:solidFill>
                <a:effectLst/>
                <a:latin typeface="+mn-lt"/>
                <a:ea typeface="Calibri" panose="020F0502020204030204" pitchFamily="34" charset="0"/>
                <a:cs typeface="Times New Roman" panose="02020603050405020304" pitchFamily="18" charset="0"/>
              </a:rPr>
              <a:t>Deducted fees</a:t>
            </a:r>
            <a:r>
              <a:rPr lang="en-US" sz="1100" b="0" i="0" dirty="0">
                <a:solidFill>
                  <a:srgbClr val="4D4F53"/>
                </a:solidFill>
                <a:effectLst/>
                <a:latin typeface="+mn-lt"/>
                <a:ea typeface="Calibri" panose="020F0502020204030204" pitchFamily="34" charset="0"/>
                <a:cs typeface="Times New Roman" panose="02020603050405020304" pitchFamily="18" charset="0"/>
              </a:rPr>
              <a:t> collected directly from participant accounts:</a:t>
            </a:r>
            <a:br>
              <a:rPr lang="en-US" sz="1100" dirty="0">
                <a:solidFill>
                  <a:srgbClr val="4D4F53"/>
                </a:solidFill>
                <a:effectLst/>
                <a:latin typeface="+mn-lt"/>
                <a:ea typeface="Calibri" panose="020F0502020204030204" pitchFamily="34" charset="0"/>
                <a:cs typeface="Times New Roman" panose="02020603050405020304" pitchFamily="18" charset="0"/>
              </a:rPr>
            </a:br>
            <a:r>
              <a:rPr lang="en-US" sz="1100" b="0" i="0" dirty="0">
                <a:solidFill>
                  <a:srgbClr val="4D4F53"/>
                </a:solidFill>
                <a:effectLst/>
                <a:latin typeface="+mn-lt"/>
                <a:ea typeface="Calibri" panose="020F0502020204030204" pitchFamily="34" charset="0"/>
                <a:cs typeface="Times New Roman" panose="02020603050405020304" pitchFamily="18" charset="0"/>
              </a:rPr>
              <a:t>- Shown as a per-head dollar amount but calculated either as the same flat-dollar fee for everyone or as a percentage of the participants’ account balances.</a:t>
            </a:r>
            <a:br>
              <a:rPr lang="en-US" sz="1100" dirty="0">
                <a:solidFill>
                  <a:srgbClr val="4D4F53"/>
                </a:solidFill>
                <a:effectLst/>
                <a:latin typeface="+mn-lt"/>
                <a:ea typeface="Calibri" panose="020F0502020204030204" pitchFamily="34" charset="0"/>
                <a:cs typeface="Times New Roman" panose="02020603050405020304" pitchFamily="18" charset="0"/>
              </a:rPr>
            </a:br>
            <a:r>
              <a:rPr lang="en-US" sz="1100" b="0" i="0" dirty="0">
                <a:solidFill>
                  <a:srgbClr val="4D4F53"/>
                </a:solidFill>
                <a:effectLst/>
                <a:latin typeface="+mn-lt"/>
                <a:ea typeface="Calibri" panose="020F0502020204030204" pitchFamily="34" charset="0"/>
                <a:cs typeface="Times New Roman" panose="02020603050405020304" pitchFamily="18" charset="0"/>
              </a:rPr>
              <a:t>- Shown as an asset-based fee (basis point) calculated using a percentage of the participants’ account balances.</a:t>
            </a:r>
            <a:endParaRPr lang="en-US" sz="1100" dirty="0">
              <a:latin typeface="+mn-lt"/>
            </a:endParaRPr>
          </a:p>
          <a:p>
            <a:endParaRPr lang="en-US" sz="1100" dirty="0">
              <a:latin typeface="+mn-lt"/>
            </a:endParaRPr>
          </a:p>
          <a:p>
            <a:r>
              <a:rPr lang="en-US" sz="1100" dirty="0">
                <a:latin typeface="+mn-lt"/>
              </a:rPr>
              <a:t>Also, it’s important to point out that these payment methods aren’t mutually exclusive. It’s not uncommon for a plan sponsor to use some revenue sharing and some asset-based fees to cover total plan fees.</a:t>
            </a:r>
          </a:p>
        </p:txBody>
      </p:sp>
      <p:sp>
        <p:nvSpPr>
          <p:cNvPr id="4" name="Slide Number Placeholder 3"/>
          <p:cNvSpPr>
            <a:spLocks noGrp="1"/>
          </p:cNvSpPr>
          <p:nvPr>
            <p:ph type="sldNum" sz="quarter" idx="10"/>
          </p:nvPr>
        </p:nvSpPr>
        <p:spPr/>
        <p:txBody>
          <a:bodyPr/>
          <a:lstStyle/>
          <a:p>
            <a:fld id="{E24C2B2C-38E7-6645-8EC2-7A497A515162}" type="slidenum">
              <a:rPr lang="en-US" smtClean="0"/>
              <a:t>6</a:t>
            </a:fld>
            <a:endParaRPr lang="en-US" dirty="0"/>
          </a:p>
        </p:txBody>
      </p:sp>
    </p:spTree>
    <p:extLst>
      <p:ext uri="{BB962C8B-B14F-4D97-AF65-F5344CB8AC3E}">
        <p14:creationId xmlns:p14="http://schemas.microsoft.com/office/powerpoint/2010/main" val="106385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560571"/>
            <a:ext cx="5852160" cy="4817881"/>
          </a:xfrm>
        </p:spPr>
        <p:txBody>
          <a:bodyPr/>
          <a:lstStyle/>
          <a:p>
            <a:pPr defTabSz="483267">
              <a:defRPr/>
            </a:pPr>
            <a:r>
              <a:rPr lang="en-US" sz="1100" dirty="0"/>
              <a:t>Revenue sharing from certain investment options is often used to offset plan administrative expenses on an investment-by-investment, account-by-account basis. Because of this, participants pay for some or all of the recordkeeping or plan administrative fees through the investments they select.</a:t>
            </a:r>
          </a:p>
          <a:p>
            <a:endParaRPr lang="en-US" sz="1100" dirty="0"/>
          </a:p>
          <a:p>
            <a:r>
              <a:rPr lang="en-US" sz="1100" dirty="0"/>
              <a:t>But as you can see with this illustration, the amount of revenue sharing can vary from one option to the next—meaning participants may pay different proportions of the plan’s fees.</a:t>
            </a:r>
          </a:p>
          <a:p>
            <a:endParaRPr lang="en-US" sz="1100" dirty="0"/>
          </a:p>
          <a:p>
            <a:r>
              <a:rPr lang="en-US" sz="1100" dirty="0"/>
              <a:t>So, think about purchasing airfare, for example. You purchase a ticket from point A to point B. You might pay more for your ticket than the person sitting next to you simply because there were less seats available at the time of your purchase. You’re flying in the same plane, sitting in the same type of seat and getting to the same place, yet you paid more. Is this fair? This is the same question plan sponsors are raising in the 401(k) space. Many believe it’s not fair participants have different fees based on different investments.</a:t>
            </a:r>
          </a:p>
          <a:p>
            <a:endParaRPr lang="en-US" sz="1100" dirty="0"/>
          </a:p>
          <a:p>
            <a:r>
              <a:rPr lang="en-US" sz="1100" dirty="0"/>
              <a:t>This has raised concern among plan sponsors who want to level the playing field and allocate plan administrative fees equally among plan participants. </a:t>
            </a:r>
          </a:p>
        </p:txBody>
      </p:sp>
      <p:sp>
        <p:nvSpPr>
          <p:cNvPr id="4" name="Slide Number Placeholder 3"/>
          <p:cNvSpPr>
            <a:spLocks noGrp="1"/>
          </p:cNvSpPr>
          <p:nvPr>
            <p:ph type="sldNum" sz="quarter" idx="10"/>
          </p:nvPr>
        </p:nvSpPr>
        <p:spPr/>
        <p:txBody>
          <a:bodyPr/>
          <a:lstStyle/>
          <a:p>
            <a:fld id="{E24C2B2C-38E7-6645-8EC2-7A497A515162}" type="slidenum">
              <a:rPr lang="en-US" smtClean="0"/>
              <a:t>7</a:t>
            </a:fld>
            <a:endParaRPr lang="en-US" dirty="0"/>
          </a:p>
        </p:txBody>
      </p:sp>
    </p:spTree>
    <p:extLst>
      <p:ext uri="{BB962C8B-B14F-4D97-AF65-F5344CB8AC3E}">
        <p14:creationId xmlns:p14="http://schemas.microsoft.com/office/powerpoint/2010/main" val="382007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Here’s an example of how revenue</a:t>
            </a:r>
            <a:r>
              <a:rPr lang="en-US" sz="1100" baseline="0" dirty="0"/>
              <a:t> sharing typically plays out. Notice the column on the far right, which shows the variance in dollar cost impact for each participant.</a:t>
            </a:r>
            <a:endParaRPr lang="en-US" sz="1100" dirty="0"/>
          </a:p>
        </p:txBody>
      </p:sp>
      <p:sp>
        <p:nvSpPr>
          <p:cNvPr id="4" name="Slide Number Placeholder 3"/>
          <p:cNvSpPr>
            <a:spLocks noGrp="1"/>
          </p:cNvSpPr>
          <p:nvPr>
            <p:ph type="sldNum" sz="quarter" idx="10"/>
          </p:nvPr>
        </p:nvSpPr>
        <p:spPr/>
        <p:txBody>
          <a:bodyPr/>
          <a:lstStyle/>
          <a:p>
            <a:fld id="{AFB0D18F-31F8-4261-8D0D-5532A2305EF6}" type="slidenum">
              <a:rPr lang="en-US" smtClean="0"/>
              <a:t>8</a:t>
            </a:fld>
            <a:endParaRPr lang="en-US" dirty="0"/>
          </a:p>
        </p:txBody>
      </p:sp>
    </p:spTree>
    <p:extLst>
      <p:ext uri="{BB962C8B-B14F-4D97-AF65-F5344CB8AC3E}">
        <p14:creationId xmlns:p14="http://schemas.microsoft.com/office/powerpoint/2010/main" val="381990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For a simple way to allocate retirement plan fees equally among participants, consider these fee levelization approaches. They give you flexibility to select the method that best meets the needs of the plan and its’ participants.</a:t>
            </a:r>
          </a:p>
          <a:p>
            <a:pPr lvl="0"/>
            <a:endParaRPr lang="en-US" sz="1100" b="1" dirty="0"/>
          </a:p>
          <a:p>
            <a:pPr lvl="0"/>
            <a:r>
              <a:rPr lang="en-US" sz="1100" b="1" dirty="0"/>
              <a:t>Zero revenue sharing approach: </a:t>
            </a:r>
            <a:r>
              <a:rPr lang="en-US" sz="1100" dirty="0"/>
              <a:t>where revenue sharing is not used to pay plan administrative fees</a:t>
            </a:r>
          </a:p>
          <a:p>
            <a:pPr marL="181226" indent="-181226">
              <a:buFont typeface="Arial" panose="020B0604020202020204" pitchFamily="34" charset="0"/>
              <a:buChar char="•"/>
            </a:pPr>
            <a:r>
              <a:rPr lang="en-US" sz="1100" b="1" dirty="0"/>
              <a:t>Zero revenue sharing investment options</a:t>
            </a:r>
            <a:r>
              <a:rPr lang="en-US" sz="1100" dirty="0"/>
              <a:t>—investment options that provide no revenue sharing </a:t>
            </a:r>
          </a:p>
          <a:p>
            <a:pPr marL="181226" indent="-181226">
              <a:buFont typeface="Arial" panose="020B0604020202020204" pitchFamily="34" charset="0"/>
              <a:buChar char="•"/>
            </a:pPr>
            <a:r>
              <a:rPr lang="en-US" sz="1100" b="1" dirty="0"/>
              <a:t>Zero revenue sharing through fee credits</a:t>
            </a:r>
            <a:r>
              <a:rPr lang="en-US" sz="1100" dirty="0"/>
              <a:t>—crediting all revenue shared from investment options back to the participants</a:t>
            </a:r>
          </a:p>
          <a:p>
            <a:endParaRPr lang="en-US" sz="1100" dirty="0"/>
          </a:p>
          <a:p>
            <a:r>
              <a:rPr lang="en-US" sz="1100" dirty="0"/>
              <a:t>Let’s take some time to dig into the details of each approach and how they work.</a:t>
            </a:r>
          </a:p>
          <a:p>
            <a:endParaRPr lang="en-US" sz="1100" dirty="0"/>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1797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58737" y="1517185"/>
            <a:ext cx="6984355" cy="1416157"/>
          </a:xfrm>
        </p:spPr>
        <p:txBody>
          <a:bodyPr anchor="t">
            <a:noAutofit/>
          </a:bodyPr>
          <a:lstStyle>
            <a:lvl1pPr algn="l">
              <a:lnSpc>
                <a:spcPct val="80000"/>
              </a:lnSpc>
              <a:defRPr sz="5400" b="0" i="0">
                <a:solidFill>
                  <a:srgbClr val="FFFFFF"/>
                </a:solidFill>
                <a:latin typeface="FS Elliot Pro"/>
                <a:cs typeface="FS Elliot Pro"/>
              </a:defRPr>
            </a:lvl1pPr>
          </a:lstStyle>
          <a:p>
            <a:r>
              <a:rPr lang="en-US" dirty="0"/>
              <a:t>Title that is only two lines long</a:t>
            </a:r>
          </a:p>
        </p:txBody>
      </p:sp>
      <p:sp>
        <p:nvSpPr>
          <p:cNvPr id="15" name="Subtitle 2"/>
          <p:cNvSpPr>
            <a:spLocks noGrp="1"/>
          </p:cNvSpPr>
          <p:nvPr>
            <p:ph type="subTitle" idx="1" hasCustomPrompt="1"/>
          </p:nvPr>
        </p:nvSpPr>
        <p:spPr>
          <a:xfrm>
            <a:off x="1044050" y="3992444"/>
            <a:ext cx="5545021" cy="452967"/>
          </a:xfrm>
          <a:prstGeom prst="rect">
            <a:avLst/>
          </a:prstGeom>
        </p:spPr>
        <p:txBody>
          <a:bodyPr>
            <a:normAutofit/>
          </a:bodyPr>
          <a:lstStyle>
            <a:lvl1pPr marL="0" indent="0" algn="l">
              <a:lnSpc>
                <a:spcPct val="80000"/>
              </a:lnSpc>
              <a:buNone/>
              <a:defRPr sz="2600" b="0" i="0">
                <a:solidFill>
                  <a:srgbClr val="FFFFFF"/>
                </a:solidFill>
                <a:latin typeface="FS Elliot Pro"/>
                <a:cs typeface="FS Elliot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p:txBody>
      </p:sp>
      <p:sp>
        <p:nvSpPr>
          <p:cNvPr id="16" name="Text Placeholder 10"/>
          <p:cNvSpPr>
            <a:spLocks noGrp="1"/>
          </p:cNvSpPr>
          <p:nvPr>
            <p:ph type="body" sz="quarter" idx="10" hasCustomPrompt="1"/>
          </p:nvPr>
        </p:nvSpPr>
        <p:spPr>
          <a:xfrm>
            <a:off x="1043404" y="4485244"/>
            <a:ext cx="5545667" cy="298832"/>
          </a:xfrm>
          <a:prstGeom prst="rect">
            <a:avLst/>
          </a:prstGeom>
        </p:spPr>
        <p:txBody>
          <a:bodyPr>
            <a:normAutofit/>
          </a:bodyPr>
          <a:lstStyle>
            <a:lvl1pPr marL="0" indent="0">
              <a:lnSpc>
                <a:spcPct val="50000"/>
              </a:lnSpc>
              <a:buNone/>
              <a:defRPr sz="1800" baseline="0">
                <a:solidFill>
                  <a:srgbClr val="FFFFFF"/>
                </a:solidFill>
              </a:defRPr>
            </a:lvl1pPr>
          </a:lstStyle>
          <a:p>
            <a:pPr lvl="0"/>
            <a:r>
              <a:rPr lang="en-US" dirty="0"/>
              <a:t>The presenter’s title goes on this line.</a:t>
            </a:r>
          </a:p>
        </p:txBody>
      </p:sp>
      <p:sp>
        <p:nvSpPr>
          <p:cNvPr id="17" name="Text Placeholder 8"/>
          <p:cNvSpPr>
            <a:spLocks noGrp="1"/>
          </p:cNvSpPr>
          <p:nvPr>
            <p:ph type="body" sz="quarter" idx="11" hasCustomPrompt="1"/>
          </p:nvPr>
        </p:nvSpPr>
        <p:spPr>
          <a:xfrm>
            <a:off x="1017510" y="2933341"/>
            <a:ext cx="9159423" cy="711200"/>
          </a:xfrm>
        </p:spPr>
        <p:txBody>
          <a:bodyPr>
            <a:noAutofit/>
          </a:bodyPr>
          <a:lstStyle>
            <a:lvl1pPr marL="0" indent="0" algn="l">
              <a:buNone/>
              <a:defRPr sz="2600" b="0" i="0" baseline="0">
                <a:solidFill>
                  <a:srgbClr val="FFFFFF"/>
                </a:solidFill>
                <a:latin typeface="FS Elliot Pro"/>
                <a:cs typeface="FS Elliot Pro"/>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dirty="0"/>
              <a:t>Sub-title, should only be one line.</a:t>
            </a:r>
          </a:p>
        </p:txBody>
      </p:sp>
    </p:spTree>
    <p:extLst>
      <p:ext uri="{BB962C8B-B14F-4D97-AF65-F5344CB8AC3E}">
        <p14:creationId xmlns:p14="http://schemas.microsoft.com/office/powerpoint/2010/main" val="147950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ight Tex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464E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Picture Placeholder 2"/>
          <p:cNvSpPr>
            <a:spLocks noGrp="1"/>
          </p:cNvSpPr>
          <p:nvPr>
            <p:ph type="pic" sz="quarter" idx="10"/>
          </p:nvPr>
        </p:nvSpPr>
        <p:spPr>
          <a:xfrm>
            <a:off x="-12095" y="0"/>
            <a:ext cx="12192000" cy="68580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a:normAutofit/>
          </a:bodyPr>
          <a:lstStyle>
            <a:lvl1pPr marL="0" indent="0">
              <a:buNone/>
              <a:defRPr sz="2800" b="0" i="0" baseline="0">
                <a:solidFill>
                  <a:schemeClr val="bg1"/>
                </a:solidFill>
                <a:latin typeface="FS Elliot Pro"/>
                <a:cs typeface="FS Elliot Pro"/>
              </a:defRPr>
            </a:lvl1pPr>
          </a:lstStyle>
          <a:p>
            <a:pPr lvl="0"/>
            <a:r>
              <a:rPr lang="en-US" dirty="0"/>
              <a:t>Use for images with dark backgrounds</a:t>
            </a:r>
          </a:p>
        </p:txBody>
      </p:sp>
    </p:spTree>
    <p:extLst>
      <p:ext uri="{BB962C8B-B14F-4D97-AF65-F5344CB8AC3E}">
        <p14:creationId xmlns:p14="http://schemas.microsoft.com/office/powerpoint/2010/main" val="150281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a:normAutofit/>
          </a:bodyPr>
          <a:lstStyle>
            <a:lvl1pPr marL="0" indent="0">
              <a:buNone/>
              <a:defRPr sz="2800" b="0" i="0" baseline="0">
                <a:solidFill>
                  <a:srgbClr val="13294B"/>
                </a:solidFill>
                <a:latin typeface="FS Elliot Pro"/>
                <a:cs typeface="FS Elliot Pro"/>
              </a:defRPr>
            </a:lvl1pPr>
          </a:lstStyle>
          <a:p>
            <a:pPr lvl="0"/>
            <a:r>
              <a:rPr lang="en-US" dirty="0"/>
              <a:t>Use for images with light backgrounds</a:t>
            </a:r>
          </a:p>
        </p:txBody>
      </p:sp>
    </p:spTree>
    <p:extLst>
      <p:ext uri="{BB962C8B-B14F-4D97-AF65-F5344CB8AC3E}">
        <p14:creationId xmlns:p14="http://schemas.microsoft.com/office/powerpoint/2010/main" val="17565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15"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1042046" y="1431559"/>
            <a:ext cx="8627533"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400803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14"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15"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1042046" y="1431559"/>
            <a:ext cx="8627533"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15723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 Template">
    <p:spTree>
      <p:nvGrpSpPr>
        <p:cNvPr id="1" name=""/>
        <p:cNvGrpSpPr/>
        <p:nvPr/>
      </p:nvGrpSpPr>
      <p:grpSpPr>
        <a:xfrm>
          <a:off x="0" y="0"/>
          <a:ext cx="0" cy="0"/>
          <a:chOff x="0" y="0"/>
          <a:chExt cx="0" cy="0"/>
        </a:xfrm>
      </p:grpSpPr>
      <p:sp>
        <p:nvSpPr>
          <p:cNvPr id="11" name="Picture Placeholder 15"/>
          <p:cNvSpPr>
            <a:spLocks noGrp="1"/>
          </p:cNvSpPr>
          <p:nvPr>
            <p:ph type="pic" sz="quarter" idx="12"/>
          </p:nvPr>
        </p:nvSpPr>
        <p:spPr>
          <a:xfrm>
            <a:off x="1540933" y="2648315"/>
            <a:ext cx="1761067"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2" name="Picture Placeholder 15"/>
          <p:cNvSpPr>
            <a:spLocks noGrp="1"/>
          </p:cNvSpPr>
          <p:nvPr>
            <p:ph type="pic" sz="quarter" idx="13"/>
          </p:nvPr>
        </p:nvSpPr>
        <p:spPr>
          <a:xfrm>
            <a:off x="5096933" y="2648315"/>
            <a:ext cx="1761067"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3" name="Picture Placeholder 15"/>
          <p:cNvSpPr>
            <a:spLocks noGrp="1"/>
          </p:cNvSpPr>
          <p:nvPr>
            <p:ph type="pic" sz="quarter" idx="14"/>
          </p:nvPr>
        </p:nvSpPr>
        <p:spPr>
          <a:xfrm>
            <a:off x="8754533" y="2648315"/>
            <a:ext cx="1761067"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4" name="Text Placeholder 24"/>
          <p:cNvSpPr>
            <a:spLocks noGrp="1"/>
          </p:cNvSpPr>
          <p:nvPr>
            <p:ph type="body" sz="quarter" idx="16" hasCustomPrompt="1"/>
          </p:nvPr>
        </p:nvSpPr>
        <p:spPr>
          <a:xfrm>
            <a:off x="1007534" y="4032615"/>
            <a:ext cx="2768599" cy="508000"/>
          </a:xfrm>
          <a:prstGeom prst="rect">
            <a:avLst/>
          </a:prstGeom>
        </p:spPr>
        <p:txBody>
          <a:bodyPr vert="horz"/>
          <a:lstStyle>
            <a:lvl1pPr marL="0" indent="0" algn="ctr">
              <a:buNone/>
              <a:defRPr sz="2400" b="1">
                <a:solidFill>
                  <a:srgbClr val="0091DA"/>
                </a:solidFill>
              </a:defRPr>
            </a:lvl1pPr>
          </a:lstStyle>
          <a:p>
            <a:pPr lvl="0"/>
            <a:r>
              <a:rPr lang="en-US" dirty="0"/>
              <a:t>Title here</a:t>
            </a:r>
          </a:p>
        </p:txBody>
      </p:sp>
      <p:sp>
        <p:nvSpPr>
          <p:cNvPr id="15" name="Text Placeholder 24"/>
          <p:cNvSpPr>
            <a:spLocks noGrp="1"/>
          </p:cNvSpPr>
          <p:nvPr>
            <p:ph type="body" sz="quarter" idx="17" hasCustomPrompt="1"/>
          </p:nvPr>
        </p:nvSpPr>
        <p:spPr>
          <a:xfrm>
            <a:off x="4614334" y="4032615"/>
            <a:ext cx="2768599" cy="508000"/>
          </a:xfrm>
          <a:prstGeom prst="rect">
            <a:avLst/>
          </a:prstGeom>
        </p:spPr>
        <p:txBody>
          <a:bodyPr vert="horz"/>
          <a:lstStyle>
            <a:lvl1pPr marL="0" indent="0" algn="ctr">
              <a:buNone/>
              <a:defRPr sz="2400" b="1">
                <a:solidFill>
                  <a:schemeClr val="bg2"/>
                </a:solidFill>
              </a:defRPr>
            </a:lvl1pPr>
          </a:lstStyle>
          <a:p>
            <a:pPr lvl="0"/>
            <a:r>
              <a:rPr lang="en-US" dirty="0"/>
              <a:t>Title here</a:t>
            </a:r>
          </a:p>
        </p:txBody>
      </p:sp>
      <p:sp>
        <p:nvSpPr>
          <p:cNvPr id="17" name="Text Placeholder 24"/>
          <p:cNvSpPr>
            <a:spLocks noGrp="1"/>
          </p:cNvSpPr>
          <p:nvPr>
            <p:ph type="body" sz="quarter" idx="18" hasCustomPrompt="1"/>
          </p:nvPr>
        </p:nvSpPr>
        <p:spPr>
          <a:xfrm>
            <a:off x="8276813" y="4032615"/>
            <a:ext cx="2768599" cy="508000"/>
          </a:xfrm>
          <a:prstGeom prst="rect">
            <a:avLst/>
          </a:prstGeom>
        </p:spPr>
        <p:txBody>
          <a:bodyPr vert="horz"/>
          <a:lstStyle>
            <a:lvl1pPr marL="0" indent="0" algn="ctr">
              <a:buNone/>
              <a:defRPr sz="2400" b="1">
                <a:solidFill>
                  <a:schemeClr val="bg2"/>
                </a:solidFill>
              </a:defRPr>
            </a:lvl1pPr>
          </a:lstStyle>
          <a:p>
            <a:pPr lvl="0"/>
            <a:r>
              <a:rPr lang="en-US" dirty="0"/>
              <a:t>Title here</a:t>
            </a:r>
          </a:p>
        </p:txBody>
      </p:sp>
      <p:sp>
        <p:nvSpPr>
          <p:cNvPr id="10"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18"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9" name="Title 1"/>
          <p:cNvSpPr>
            <a:spLocks noGrp="1"/>
          </p:cNvSpPr>
          <p:nvPr>
            <p:ph type="title" hasCustomPrompt="1"/>
          </p:nvPr>
        </p:nvSpPr>
        <p:spPr>
          <a:xfrm>
            <a:off x="1042046" y="1431559"/>
            <a:ext cx="8627533"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424891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Graph Template with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481" y="1694135"/>
            <a:ext cx="7366000" cy="3626432"/>
          </a:xfrm>
          <a:prstGeom prst="rect">
            <a:avLst/>
          </a:prstGeom>
        </p:spPr>
        <p:txBody>
          <a:bodyPr>
            <a:normAutofit/>
          </a:bodyPr>
          <a:lstStyle>
            <a:lvl1pPr marL="0" indent="0">
              <a:buClr>
                <a:srgbClr val="EA5424"/>
              </a:buClr>
              <a:buNone/>
              <a:defRPr sz="1600" baseline="0">
                <a:solidFill>
                  <a:schemeClr val="bg1">
                    <a:lumMod val="50000"/>
                  </a:schemeClr>
                </a:solidFill>
              </a:defRPr>
            </a:lvl1pPr>
          </a:lstStyle>
          <a:p>
            <a:pPr lvl="0"/>
            <a:endParaRPr lang="en-US" dirty="0"/>
          </a:p>
        </p:txBody>
      </p:sp>
      <p:sp>
        <p:nvSpPr>
          <p:cNvPr id="5" name="Text Placeholder 4"/>
          <p:cNvSpPr>
            <a:spLocks noGrp="1"/>
          </p:cNvSpPr>
          <p:nvPr>
            <p:ph type="body" sz="quarter" idx="12" hasCustomPrompt="1"/>
          </p:nvPr>
        </p:nvSpPr>
        <p:spPr>
          <a:xfrm>
            <a:off x="815068" y="1694134"/>
            <a:ext cx="2329973" cy="592667"/>
          </a:xfrm>
          <a:prstGeom prst="rect">
            <a:avLst/>
          </a:prstGeom>
        </p:spPr>
        <p:txBody>
          <a:bodyPr vert="horz"/>
          <a:lstStyle>
            <a:lvl1pPr marL="0" indent="0">
              <a:buNone/>
              <a:defRPr sz="2000" b="1">
                <a:solidFill>
                  <a:srgbClr val="13294B"/>
                </a:solidFill>
              </a:defRPr>
            </a:lvl1pPr>
          </a:lstStyle>
          <a:p>
            <a:pPr lvl="0"/>
            <a:r>
              <a:rPr lang="en-US" dirty="0"/>
              <a:t>Chart title</a:t>
            </a:r>
          </a:p>
        </p:txBody>
      </p:sp>
      <p:sp>
        <p:nvSpPr>
          <p:cNvPr id="9" name="Text Placeholder 8"/>
          <p:cNvSpPr>
            <a:spLocks noGrp="1"/>
          </p:cNvSpPr>
          <p:nvPr>
            <p:ph type="body" sz="quarter" idx="13" hasCustomPrompt="1"/>
          </p:nvPr>
        </p:nvSpPr>
        <p:spPr>
          <a:xfrm>
            <a:off x="815068" y="2164076"/>
            <a:ext cx="2480733" cy="1845733"/>
          </a:xfrm>
          <a:prstGeom prst="rect">
            <a:avLst/>
          </a:prstGeom>
        </p:spPr>
        <p:txBody>
          <a:bodyPr vert="horz"/>
          <a:lstStyle>
            <a:lvl1pPr marL="0" indent="0">
              <a:buNone/>
              <a:defRPr sz="1400">
                <a:solidFill>
                  <a:srgbClr val="4D4E53"/>
                </a:solidFill>
              </a:defRPr>
            </a:lvl1pPr>
          </a:lstStyle>
          <a:p>
            <a:pPr lvl="0"/>
            <a:r>
              <a:rPr lang="en-US" dirty="0"/>
              <a:t>Descriptive text goes here and it’s always this color. Descriptive text goes here and it’s always this color.</a:t>
            </a:r>
          </a:p>
        </p:txBody>
      </p:sp>
      <p:sp>
        <p:nvSpPr>
          <p:cNvPr id="7"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10"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4" name="Title 1"/>
          <p:cNvSpPr>
            <a:spLocks noGrp="1"/>
          </p:cNvSpPr>
          <p:nvPr>
            <p:ph type="title" hasCustomPrompt="1"/>
          </p:nvPr>
        </p:nvSpPr>
        <p:spPr>
          <a:xfrm>
            <a:off x="788046" y="891568"/>
            <a:ext cx="8627533"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278829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mp; Graph Templ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104" y="1694135"/>
            <a:ext cx="10591457" cy="3626432"/>
          </a:xfrm>
          <a:prstGeom prst="rect">
            <a:avLst/>
          </a:prstGeom>
        </p:spPr>
        <p:txBody>
          <a:bodyPr>
            <a:normAutofit/>
          </a:bodyPr>
          <a:lstStyle>
            <a:lvl1pPr marL="0" indent="0">
              <a:buClr>
                <a:srgbClr val="EA5424"/>
              </a:buClr>
              <a:buNone/>
              <a:defRPr sz="1600" baseline="0">
                <a:solidFill>
                  <a:schemeClr val="bg1">
                    <a:lumMod val="50000"/>
                  </a:schemeClr>
                </a:solidFill>
              </a:defRPr>
            </a:lvl1pPr>
          </a:lstStyle>
          <a:p>
            <a:pPr lvl="0"/>
            <a:endParaRPr lang="en-US" dirty="0"/>
          </a:p>
        </p:txBody>
      </p:sp>
      <p:sp>
        <p:nvSpPr>
          <p:cNvPr id="5"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7"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8" name="Title 1"/>
          <p:cNvSpPr>
            <a:spLocks noGrp="1"/>
          </p:cNvSpPr>
          <p:nvPr>
            <p:ph type="title" hasCustomPrompt="1"/>
          </p:nvPr>
        </p:nvSpPr>
        <p:spPr>
          <a:xfrm>
            <a:off x="788046" y="891568"/>
            <a:ext cx="8627533"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273937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09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969477" y="2023714"/>
            <a:ext cx="6984355" cy="1865709"/>
          </a:xfrm>
        </p:spPr>
        <p:txBody>
          <a:bodyPr anchor="t">
            <a:noAutofit/>
          </a:bodyPr>
          <a:lstStyle>
            <a:lvl1pPr algn="l">
              <a:lnSpc>
                <a:spcPct val="80000"/>
              </a:lnSpc>
              <a:defRPr sz="5400" b="0" i="0" baseline="0">
                <a:solidFill>
                  <a:srgbClr val="FFFFFF"/>
                </a:solidFill>
                <a:latin typeface="FS Elliot Pro"/>
                <a:cs typeface="FS Elliot Pro"/>
              </a:defRPr>
            </a:lvl1pPr>
          </a:lstStyle>
          <a:p>
            <a:r>
              <a:rPr lang="en-US" dirty="0"/>
              <a:t>End slide</a:t>
            </a:r>
          </a:p>
        </p:txBody>
      </p:sp>
      <p:sp>
        <p:nvSpPr>
          <p:cNvPr id="6" name="Rectangle 12"/>
          <p:cNvSpPr/>
          <p:nvPr userDrawn="1"/>
        </p:nvSpPr>
        <p:spPr>
          <a:xfrm>
            <a:off x="11391521" y="1948233"/>
            <a:ext cx="80048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C1D5"/>
              </a:solidFill>
            </a:endParaRPr>
          </a:p>
        </p:txBody>
      </p:sp>
    </p:spTree>
    <p:extLst>
      <p:ext uri="{BB962C8B-B14F-4D97-AF65-F5344CB8AC3E}">
        <p14:creationId xmlns:p14="http://schemas.microsoft.com/office/powerpoint/2010/main" val="521463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 Circ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50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Intr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5" y="3305044"/>
            <a:ext cx="10303288" cy="1856581"/>
          </a:xfrm>
          <a:prstGeom prst="rect">
            <a:avLst/>
          </a:prstGeom>
        </p:spPr>
        <p:txBody>
          <a:bodyPr>
            <a:normAutofit/>
          </a:bodyPr>
          <a:lstStyle>
            <a:lvl1pPr marL="192024" indent="-192024">
              <a:buClr>
                <a:schemeClr val="tx1"/>
              </a:buClr>
              <a:defRPr sz="2000" baseline="0">
                <a:solidFill>
                  <a:srgbClr val="4D4E53"/>
                </a:solidFill>
              </a:defRPr>
            </a:lvl1pPr>
          </a:lstStyle>
          <a:p>
            <a:pPr lvl="0"/>
            <a:r>
              <a:rPr lang="en-US" dirty="0"/>
              <a:t>These are bullet points. Try to use no more than 3 bullet points.</a:t>
            </a:r>
          </a:p>
          <a:p>
            <a:pPr lvl="0"/>
            <a:r>
              <a:rPr lang="en-US" dirty="0"/>
              <a:t>The bullets are always round and gray.</a:t>
            </a:r>
          </a:p>
          <a:p>
            <a:pPr lvl="0"/>
            <a:r>
              <a:rPr lang="en-US" dirty="0"/>
              <a:t>The text is always gray, FS Elliot font.</a:t>
            </a:r>
          </a:p>
        </p:txBody>
      </p:sp>
      <p:sp>
        <p:nvSpPr>
          <p:cNvPr id="9" name="Text Placeholder 12"/>
          <p:cNvSpPr>
            <a:spLocks noGrp="1"/>
          </p:cNvSpPr>
          <p:nvPr>
            <p:ph type="body" sz="quarter" idx="11" hasCustomPrompt="1"/>
          </p:nvPr>
        </p:nvSpPr>
        <p:spPr>
          <a:xfrm>
            <a:off x="1042046" y="645918"/>
            <a:ext cx="5494221"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a:t>
            </a:r>
          </a:p>
        </p:txBody>
      </p:sp>
      <p:sp>
        <p:nvSpPr>
          <p:cNvPr id="11" name="Title 1"/>
          <p:cNvSpPr>
            <a:spLocks noGrp="1"/>
          </p:cNvSpPr>
          <p:nvPr>
            <p:ph type="title" hasCustomPrompt="1"/>
          </p:nvPr>
        </p:nvSpPr>
        <p:spPr>
          <a:xfrm>
            <a:off x="1042046" y="1431559"/>
            <a:ext cx="8627533"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
        <p:nvSpPr>
          <p:cNvPr id="5" name="Text Placeholder 4"/>
          <p:cNvSpPr>
            <a:spLocks noGrp="1"/>
          </p:cNvSpPr>
          <p:nvPr>
            <p:ph type="body" sz="quarter" idx="12"/>
          </p:nvPr>
        </p:nvSpPr>
        <p:spPr>
          <a:xfrm>
            <a:off x="1041400" y="2075147"/>
            <a:ext cx="9897533" cy="1026584"/>
          </a:xfrm>
        </p:spPr>
        <p:txBody>
          <a:bodyPr>
            <a:noAutofit/>
          </a:bodyPr>
          <a:lstStyle>
            <a:lvl1pPr marL="0" indent="0">
              <a:buNone/>
              <a:defRPr sz="2000">
                <a:solidFill>
                  <a:srgbClr val="13294B"/>
                </a:solidFill>
              </a:defRPr>
            </a:lvl1pPr>
          </a:lstStyle>
          <a:p>
            <a:pPr lvl="0"/>
            <a:r>
              <a:rPr lang="en-US" dirty="0"/>
              <a:t>Text can go here, if you need it. Definitions, body copy, that sort of thing. Text can go here, if you need it. Definitions, body copy, that sort of thing. It’s always Midnight Blue</a:t>
            </a:r>
          </a:p>
        </p:txBody>
      </p:sp>
      <p:sp>
        <p:nvSpPr>
          <p:cNvPr id="10"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12"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Tree>
    <p:extLst>
      <p:ext uri="{BB962C8B-B14F-4D97-AF65-F5344CB8AC3E}">
        <p14:creationId xmlns:p14="http://schemas.microsoft.com/office/powerpoint/2010/main" val="33773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6" y="2029303"/>
            <a:ext cx="10269421" cy="2508831"/>
          </a:xfrm>
          <a:prstGeom prst="rect">
            <a:avLst/>
          </a:prstGeom>
        </p:spPr>
        <p:txBody>
          <a:bodyPr>
            <a:normAutofit/>
          </a:bodyPr>
          <a:lstStyle>
            <a:lvl1pPr marL="192024" indent="-192024">
              <a:buClr>
                <a:schemeClr val="tx1"/>
              </a:buClr>
              <a:defRPr sz="2000" baseline="0">
                <a:solidFill>
                  <a:srgbClr val="4D4E53"/>
                </a:solidFill>
              </a:defRPr>
            </a:lvl1pPr>
          </a:lstStyle>
          <a:p>
            <a:pPr lvl="0"/>
            <a:r>
              <a:rPr lang="en-US" dirty="0"/>
              <a:t>These are bullet points. Try to use no more than 5 bullet points.</a:t>
            </a:r>
          </a:p>
          <a:p>
            <a:pPr lvl="0"/>
            <a:r>
              <a:rPr lang="en-US" dirty="0"/>
              <a:t>The bullets are always round.</a:t>
            </a:r>
          </a:p>
          <a:p>
            <a:pPr lvl="0"/>
            <a:r>
              <a:rPr lang="en-US" dirty="0"/>
              <a:t>The text is always grey, FS Elliot Pro font.</a:t>
            </a:r>
          </a:p>
          <a:p>
            <a:pPr lvl="0"/>
            <a:r>
              <a:rPr lang="en-US" dirty="0"/>
              <a:t>The bullets are always round.</a:t>
            </a:r>
          </a:p>
          <a:p>
            <a:pPr lvl="0"/>
            <a:r>
              <a:rPr lang="en-US" dirty="0"/>
              <a:t>The text is always gray, FS Elliot Pro font.</a:t>
            </a:r>
          </a:p>
          <a:p>
            <a:pPr lvl="0"/>
            <a:endParaRPr lang="en-US" dirty="0"/>
          </a:p>
        </p:txBody>
      </p:sp>
      <p:sp>
        <p:nvSpPr>
          <p:cNvPr id="9" name="Text Placeholder 12"/>
          <p:cNvSpPr>
            <a:spLocks noGrp="1"/>
          </p:cNvSpPr>
          <p:nvPr>
            <p:ph type="body" sz="quarter" idx="11" hasCustomPrompt="1"/>
          </p:nvPr>
        </p:nvSpPr>
        <p:spPr>
          <a:xfrm>
            <a:off x="1042046" y="645918"/>
            <a:ext cx="5494221" cy="530673"/>
          </a:xfrm>
          <a:prstGeom prst="rect">
            <a:avLst/>
          </a:prstGeom>
        </p:spPr>
        <p:txBody>
          <a:bodyPr>
            <a:normAutofit/>
          </a:bodyPr>
          <a:lstStyle>
            <a:lvl1pPr marL="0" indent="0">
              <a:buNone/>
              <a:defRPr sz="1800" baseline="0">
                <a:solidFill>
                  <a:srgbClr val="13294B"/>
                </a:solidFill>
              </a:defRPr>
            </a:lvl1pPr>
          </a:lstStyle>
          <a:p>
            <a:pPr lvl="0"/>
            <a:r>
              <a:rPr lang="en-US" dirty="0"/>
              <a:t>Section name goes here</a:t>
            </a:r>
          </a:p>
        </p:txBody>
      </p:sp>
      <p:sp>
        <p:nvSpPr>
          <p:cNvPr id="6"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10"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1" name="Title 1"/>
          <p:cNvSpPr>
            <a:spLocks noGrp="1"/>
          </p:cNvSpPr>
          <p:nvPr>
            <p:ph type="title" hasCustomPrompt="1"/>
          </p:nvPr>
        </p:nvSpPr>
        <p:spPr>
          <a:xfrm>
            <a:off x="1042046" y="1431559"/>
            <a:ext cx="8627533"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35761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7" y="2545782"/>
            <a:ext cx="4632452" cy="2767957"/>
          </a:xfrm>
          <a:prstGeom prst="rect">
            <a:avLst/>
          </a:prstGeom>
        </p:spPr>
        <p:txBody>
          <a:bodyPr>
            <a:normAutofit/>
          </a:bodyPr>
          <a:lstStyle>
            <a:lvl1pPr marL="0" indent="0">
              <a:buClr>
                <a:srgbClr val="EA5424"/>
              </a:buClr>
              <a:buNone/>
              <a:defRPr sz="2000" baseline="0">
                <a:solidFill>
                  <a:srgbClr val="4D4E53"/>
                </a:solidFill>
              </a:defRPr>
            </a:lvl1pPr>
          </a:lstStyle>
          <a:p>
            <a:pPr lvl="0"/>
            <a:r>
              <a:rPr lang="en-US" dirty="0"/>
              <a:t>This area is for paragraph content. It could be used as a way to display two different thoughts. This area is for paragraph content. It could be used as an intro for the bullets.</a:t>
            </a:r>
          </a:p>
        </p:txBody>
      </p:sp>
      <p:sp>
        <p:nvSpPr>
          <p:cNvPr id="9" name="Content Placeholder 2"/>
          <p:cNvSpPr>
            <a:spLocks noGrp="1"/>
          </p:cNvSpPr>
          <p:nvPr>
            <p:ph idx="12" hasCustomPrompt="1"/>
          </p:nvPr>
        </p:nvSpPr>
        <p:spPr>
          <a:xfrm>
            <a:off x="6295847" y="2545782"/>
            <a:ext cx="4632452" cy="2767957"/>
          </a:xfrm>
          <a:prstGeom prst="rect">
            <a:avLst/>
          </a:prstGeom>
        </p:spPr>
        <p:txBody>
          <a:bodyPr>
            <a:normAutofit/>
          </a:bodyPr>
          <a:lstStyle>
            <a:lvl1pPr marL="0" indent="0">
              <a:buClr>
                <a:srgbClr val="EA5424"/>
              </a:buClr>
              <a:buNone/>
              <a:defRPr sz="2000" baseline="0">
                <a:solidFill>
                  <a:srgbClr val="4D4E53"/>
                </a:solidFill>
              </a:defRPr>
            </a:lvl1pPr>
          </a:lstStyle>
          <a:p>
            <a:pPr lvl="0"/>
            <a:r>
              <a:rPr lang="en-US" dirty="0"/>
              <a:t>This area is for paragraph content. It could be used as a way to display two different thoughts. This area is for paragraph content. It could be used as an intro for the bullets.</a:t>
            </a:r>
          </a:p>
        </p:txBody>
      </p:sp>
      <p:sp>
        <p:nvSpPr>
          <p:cNvPr id="5" name="Text Placeholder 4"/>
          <p:cNvSpPr>
            <a:spLocks noGrp="1"/>
          </p:cNvSpPr>
          <p:nvPr>
            <p:ph type="body" sz="quarter" idx="13" hasCustomPrompt="1"/>
          </p:nvPr>
        </p:nvSpPr>
        <p:spPr>
          <a:xfrm>
            <a:off x="1041400" y="2136355"/>
            <a:ext cx="4633384" cy="400024"/>
          </a:xfrm>
        </p:spPr>
        <p:txBody>
          <a:bodyPr>
            <a:noAutofit/>
          </a:bodyPr>
          <a:lstStyle>
            <a:lvl1pPr marL="0" indent="0">
              <a:lnSpc>
                <a:spcPct val="80000"/>
              </a:lnSpc>
              <a:buNone/>
              <a:defRPr sz="2600" b="1" i="0">
                <a:solidFill>
                  <a:srgbClr val="0091DA"/>
                </a:solidFill>
                <a:latin typeface="FS Elliot Pro"/>
                <a:cs typeface="FS Elliot Pro"/>
              </a:defRPr>
            </a:lvl1pPr>
          </a:lstStyle>
          <a:p>
            <a:pPr lvl="0"/>
            <a:r>
              <a:rPr lang="en-US" dirty="0"/>
              <a:t>Title here</a:t>
            </a:r>
          </a:p>
        </p:txBody>
      </p:sp>
      <p:sp>
        <p:nvSpPr>
          <p:cNvPr id="10" name="Text Placeholder 4"/>
          <p:cNvSpPr>
            <a:spLocks noGrp="1"/>
          </p:cNvSpPr>
          <p:nvPr>
            <p:ph type="body" sz="quarter" idx="14" hasCustomPrompt="1"/>
          </p:nvPr>
        </p:nvSpPr>
        <p:spPr>
          <a:xfrm>
            <a:off x="6295845" y="2136355"/>
            <a:ext cx="4633384" cy="400024"/>
          </a:xfrm>
        </p:spPr>
        <p:txBody>
          <a:bodyPr>
            <a:noAutofit/>
          </a:bodyPr>
          <a:lstStyle>
            <a:lvl1pPr marL="0" indent="0">
              <a:lnSpc>
                <a:spcPct val="80000"/>
              </a:lnSpc>
              <a:buNone/>
              <a:defRPr sz="2600" b="1" i="0">
                <a:solidFill>
                  <a:srgbClr val="0091DA"/>
                </a:solidFill>
                <a:latin typeface="FS Elliot Pro"/>
                <a:cs typeface="FS Elliot Pro"/>
              </a:defRPr>
            </a:lvl1pPr>
          </a:lstStyle>
          <a:p>
            <a:pPr lvl="0"/>
            <a:r>
              <a:rPr lang="en-US" dirty="0"/>
              <a:t>Title here</a:t>
            </a:r>
          </a:p>
        </p:txBody>
      </p:sp>
      <p:sp>
        <p:nvSpPr>
          <p:cNvPr id="13" name="Text Placeholder 12"/>
          <p:cNvSpPr>
            <a:spLocks noGrp="1"/>
          </p:cNvSpPr>
          <p:nvPr>
            <p:ph type="body" sz="quarter" idx="11" hasCustomPrompt="1"/>
          </p:nvPr>
        </p:nvSpPr>
        <p:spPr>
          <a:xfrm>
            <a:off x="1042046" y="645918"/>
            <a:ext cx="5494221"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a:t>
            </a:r>
          </a:p>
        </p:txBody>
      </p:sp>
      <p:sp>
        <p:nvSpPr>
          <p:cNvPr id="12"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15"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1042046" y="1431559"/>
            <a:ext cx="8627533" cy="663449"/>
          </a:xfrm>
        </p:spPr>
        <p:txBody>
          <a:bodyPr anchor="t">
            <a:normAutofit/>
          </a:bodyPr>
          <a:lstStyle>
            <a:lvl1pPr algn="l">
              <a:lnSpc>
                <a:spcPct val="80000"/>
              </a:lnSpc>
              <a:defRPr sz="34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35099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6"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8" name="Title 1"/>
          <p:cNvSpPr>
            <a:spLocks noGrp="1"/>
          </p:cNvSpPr>
          <p:nvPr>
            <p:ph type="title" hasCustomPrompt="1"/>
          </p:nvPr>
        </p:nvSpPr>
        <p:spPr>
          <a:xfrm>
            <a:off x="1042046" y="1431559"/>
            <a:ext cx="8627533" cy="663449"/>
          </a:xfrm>
        </p:spPr>
        <p:txBody>
          <a:bodyPr anchor="t">
            <a:normAutofit/>
          </a:bodyPr>
          <a:lstStyle>
            <a:lvl1pPr algn="l">
              <a:lnSpc>
                <a:spcPct val="80000"/>
              </a:lnSpc>
              <a:defRPr sz="34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39997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Slide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5" y="1539180"/>
            <a:ext cx="9338088" cy="3985837"/>
          </a:xfrm>
          <a:prstGeom prst="rect">
            <a:avLst/>
          </a:prstGeom>
        </p:spPr>
        <p:txBody>
          <a:bodyPr>
            <a:normAutofit/>
          </a:bodyPr>
          <a:lstStyle>
            <a:lvl1pPr marL="0" indent="0">
              <a:buClr>
                <a:srgbClr val="EA5424"/>
              </a:buClr>
              <a:buNone/>
              <a:defRPr sz="2600" b="0" baseline="0">
                <a:solidFill>
                  <a:srgbClr val="0091DA"/>
                </a:solidFill>
              </a:defRPr>
            </a:lvl1pPr>
          </a:lstStyle>
          <a:p>
            <a:pPr lvl="0"/>
            <a:r>
              <a:rPr lang="en-US" dirty="0"/>
              <a:t>When you have a statement you need to make, you can use this blue for paragraph content. Use this master slide sparingly. No one likes to read a lot of content on a slide.</a:t>
            </a:r>
          </a:p>
          <a:p>
            <a:pPr lvl="0"/>
            <a:endParaRPr lang="en-US" dirty="0"/>
          </a:p>
          <a:p>
            <a:pPr lvl="0"/>
            <a:r>
              <a:rPr lang="en-US" dirty="0"/>
              <a:t>This should be used only when you really need people to see the statement. Examples of when to use this is for quotes, short statements, and mottos.</a:t>
            </a:r>
          </a:p>
        </p:txBody>
      </p:sp>
      <p:sp>
        <p:nvSpPr>
          <p:cNvPr id="5" name="Text Placeholder 12"/>
          <p:cNvSpPr>
            <a:spLocks noGrp="1"/>
          </p:cNvSpPr>
          <p:nvPr>
            <p:ph type="body" sz="quarter" idx="11" hasCustomPrompt="1"/>
          </p:nvPr>
        </p:nvSpPr>
        <p:spPr>
          <a:xfrm>
            <a:off x="1042046" y="645918"/>
            <a:ext cx="5494221"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 (optional)</a:t>
            </a:r>
          </a:p>
        </p:txBody>
      </p:sp>
      <p:sp>
        <p:nvSpPr>
          <p:cNvPr id="7"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dirty="0"/>
              <a:t>PQ11486W-03 | 1543252-032021</a:t>
            </a:r>
          </a:p>
        </p:txBody>
      </p:sp>
      <p:sp>
        <p:nvSpPr>
          <p:cNvPr id="8"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Tree>
    <p:extLst>
      <p:ext uri="{BB962C8B-B14F-4D97-AF65-F5344CB8AC3E}">
        <p14:creationId xmlns:p14="http://schemas.microsoft.com/office/powerpoint/2010/main" val="162930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tatement Slide Cya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42552" y="1281918"/>
            <a:ext cx="8369181" cy="3047337"/>
          </a:xfrm>
        </p:spPr>
        <p:txBody>
          <a:bodyPr anchor="t">
            <a:normAutofit/>
          </a:bodyPr>
          <a:lstStyle>
            <a:lvl1pPr algn="l">
              <a:lnSpc>
                <a:spcPct val="100000"/>
              </a:lnSpc>
              <a:defRPr sz="2600" b="0" baseline="0">
                <a:solidFill>
                  <a:srgbClr val="464E7E"/>
                </a:solidFill>
                <a:latin typeface="FS Elliot Pro"/>
                <a:cs typeface="FS Elliot Pro"/>
              </a:defRPr>
            </a:lvl1pPr>
          </a:lstStyle>
          <a:p>
            <a:r>
              <a:rPr lang="en-US" dirty="0">
                <a:solidFill>
                  <a:srgbClr val="4B4687"/>
                </a:solidFill>
              </a:rPr>
              <a:t>For short statements and paragraphs.                Use this master slide sparingly.                             No more than 6 lines of copy, please. See slide 6 for an alternate version.</a:t>
            </a:r>
            <a:br>
              <a:rPr lang="en-US" dirty="0">
                <a:solidFill>
                  <a:srgbClr val="4B4687"/>
                </a:solidFill>
              </a:rPr>
            </a:br>
            <a:br>
              <a:rPr lang="en-US" dirty="0">
                <a:solidFill>
                  <a:srgbClr val="4B4687"/>
                </a:solidFill>
              </a:rPr>
            </a:br>
            <a:r>
              <a:rPr lang="en-US" dirty="0">
                <a:solidFill>
                  <a:srgbClr val="4B4687"/>
                </a:solidFill>
              </a:rPr>
              <a:t>Examples of when to use this slide: quotes, short statements, and mottos.</a:t>
            </a:r>
            <a:endParaRPr lang="en-US" dirty="0"/>
          </a:p>
        </p:txBody>
      </p:sp>
      <p:sp>
        <p:nvSpPr>
          <p:cNvPr id="6" name="Rectangle 12"/>
          <p:cNvSpPr/>
          <p:nvPr userDrawn="1"/>
        </p:nvSpPr>
        <p:spPr>
          <a:xfrm>
            <a:off x="11391521" y="1948233"/>
            <a:ext cx="80048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464E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537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Blu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09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042045" y="1687267"/>
            <a:ext cx="6984355" cy="1321674"/>
          </a:xfrm>
        </p:spPr>
        <p:txBody>
          <a:bodyPr anchor="t">
            <a:noAutofit/>
          </a:bodyPr>
          <a:lstStyle>
            <a:lvl1pPr algn="l">
              <a:lnSpc>
                <a:spcPct val="80000"/>
              </a:lnSpc>
              <a:defRPr sz="4400" b="0" i="0" baseline="0">
                <a:solidFill>
                  <a:srgbClr val="FFFFFF"/>
                </a:solidFill>
                <a:latin typeface="FS Elliot Pro"/>
                <a:cs typeface="FS Elliot Pro"/>
              </a:defRPr>
            </a:lvl1pPr>
          </a:lstStyle>
          <a:p>
            <a:r>
              <a:rPr lang="en-US" dirty="0"/>
              <a:t>Section title slide with two lines</a:t>
            </a:r>
          </a:p>
        </p:txBody>
      </p:sp>
      <p:sp>
        <p:nvSpPr>
          <p:cNvPr id="5" name="Text Placeholder 12"/>
          <p:cNvSpPr>
            <a:spLocks noGrp="1"/>
          </p:cNvSpPr>
          <p:nvPr>
            <p:ph type="body" sz="quarter" idx="12" hasCustomPrompt="1"/>
          </p:nvPr>
        </p:nvSpPr>
        <p:spPr>
          <a:xfrm>
            <a:off x="1042046" y="645918"/>
            <a:ext cx="5494221" cy="530673"/>
          </a:xfrm>
          <a:prstGeom prst="rect">
            <a:avLst/>
          </a:prstGeom>
        </p:spPr>
        <p:txBody>
          <a:bodyPr>
            <a:normAutofit/>
          </a:bodyPr>
          <a:lstStyle>
            <a:lvl1pPr marL="0" indent="0">
              <a:buNone/>
              <a:defRPr sz="1800" baseline="0">
                <a:solidFill>
                  <a:schemeClr val="bg1"/>
                </a:solidFill>
              </a:defRPr>
            </a:lvl1pPr>
          </a:lstStyle>
          <a:p>
            <a:pPr lvl="0"/>
            <a:r>
              <a:rPr lang="en-US" dirty="0"/>
              <a:t>Section name goes here (optional)</a:t>
            </a:r>
          </a:p>
        </p:txBody>
      </p:sp>
      <p:sp>
        <p:nvSpPr>
          <p:cNvPr id="6" name="Rectangle 12"/>
          <p:cNvSpPr/>
          <p:nvPr userDrawn="1"/>
        </p:nvSpPr>
        <p:spPr>
          <a:xfrm>
            <a:off x="11391521" y="1948233"/>
            <a:ext cx="80048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 Placeholder 3"/>
          <p:cNvSpPr>
            <a:spLocks noGrp="1"/>
          </p:cNvSpPr>
          <p:nvPr>
            <p:ph type="body" sz="quarter" idx="13"/>
          </p:nvPr>
        </p:nvSpPr>
        <p:spPr>
          <a:xfrm>
            <a:off x="1041400" y="3008940"/>
            <a:ext cx="8542867" cy="1575760"/>
          </a:xfrm>
        </p:spPr>
        <p:txBody>
          <a:bodyPr>
            <a:normAutofit/>
          </a:bodyPr>
          <a:lstStyle>
            <a:lvl1pPr marL="0" indent="0">
              <a:buNone/>
              <a:defRPr sz="2600">
                <a:solidFill>
                  <a:schemeClr val="bg1"/>
                </a:solidFill>
              </a:defRPr>
            </a:lvl1pPr>
          </a:lstStyle>
          <a:p>
            <a:r>
              <a:rPr lang="en-US" dirty="0"/>
              <a:t>Sub-title here. Keep to one line please.</a:t>
            </a:r>
          </a:p>
        </p:txBody>
      </p:sp>
    </p:spTree>
    <p:extLst>
      <p:ext uri="{BB962C8B-B14F-4D97-AF65-F5344CB8AC3E}">
        <p14:creationId xmlns:p14="http://schemas.microsoft.com/office/powerpoint/2010/main" val="261830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Slide Midnigh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042045" y="1687267"/>
            <a:ext cx="6984355" cy="1187552"/>
          </a:xfrm>
        </p:spPr>
        <p:txBody>
          <a:bodyPr anchor="t">
            <a:noAutofit/>
          </a:bodyPr>
          <a:lstStyle>
            <a:lvl1pPr algn="l">
              <a:lnSpc>
                <a:spcPct val="80000"/>
              </a:lnSpc>
              <a:defRPr sz="4400" b="0" i="0" baseline="0">
                <a:solidFill>
                  <a:srgbClr val="FFFFFF"/>
                </a:solidFill>
                <a:latin typeface="FS Elliot Pro"/>
                <a:cs typeface="FS Elliot Pro"/>
              </a:defRPr>
            </a:lvl1pPr>
          </a:lstStyle>
          <a:p>
            <a:r>
              <a:rPr lang="en-US" dirty="0"/>
              <a:t>Section title slide with two lines</a:t>
            </a:r>
          </a:p>
        </p:txBody>
      </p:sp>
      <p:sp>
        <p:nvSpPr>
          <p:cNvPr id="3" name="Text Placeholder 2"/>
          <p:cNvSpPr>
            <a:spLocks noGrp="1"/>
          </p:cNvSpPr>
          <p:nvPr>
            <p:ph type="body" sz="quarter" idx="12" hasCustomPrompt="1"/>
          </p:nvPr>
        </p:nvSpPr>
        <p:spPr>
          <a:xfrm>
            <a:off x="1041400" y="3008940"/>
            <a:ext cx="8712200" cy="1296360"/>
          </a:xfrm>
        </p:spPr>
        <p:txBody>
          <a:bodyPr>
            <a:normAutofit/>
          </a:bodyPr>
          <a:lstStyle>
            <a:lvl1pPr marL="0" indent="0">
              <a:buNone/>
              <a:defRPr sz="2600" b="0" i="0">
                <a:solidFill>
                  <a:schemeClr val="bg1"/>
                </a:solidFill>
                <a:latin typeface="FS Elliot Pro"/>
                <a:cs typeface="FS Elliot Pro"/>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 here. Keep to one line please.</a:t>
            </a:r>
          </a:p>
        </p:txBody>
      </p:sp>
      <p:sp>
        <p:nvSpPr>
          <p:cNvPr id="8" name="Text Placeholder 12"/>
          <p:cNvSpPr>
            <a:spLocks noGrp="1"/>
          </p:cNvSpPr>
          <p:nvPr>
            <p:ph type="body" sz="quarter" idx="13" hasCustomPrompt="1"/>
          </p:nvPr>
        </p:nvSpPr>
        <p:spPr>
          <a:xfrm>
            <a:off x="1042046" y="645918"/>
            <a:ext cx="5494221" cy="530673"/>
          </a:xfrm>
          <a:prstGeom prst="rect">
            <a:avLst/>
          </a:prstGeom>
        </p:spPr>
        <p:txBody>
          <a:bodyPr>
            <a:normAutofit/>
          </a:bodyPr>
          <a:lstStyle>
            <a:lvl1pPr marL="0" indent="0">
              <a:buNone/>
              <a:defRPr sz="1800" baseline="0">
                <a:solidFill>
                  <a:srgbClr val="FFFFFF"/>
                </a:solidFill>
              </a:defRPr>
            </a:lvl1pPr>
          </a:lstStyle>
          <a:p>
            <a:pPr lvl="0"/>
            <a:r>
              <a:rPr lang="en-US" dirty="0"/>
              <a:t>Section name goes here (optional)</a:t>
            </a:r>
          </a:p>
        </p:txBody>
      </p:sp>
    </p:spTree>
    <p:extLst>
      <p:ext uri="{BB962C8B-B14F-4D97-AF65-F5344CB8AC3E}">
        <p14:creationId xmlns:p14="http://schemas.microsoft.com/office/powerpoint/2010/main" val="14558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2045" y="1265375"/>
            <a:ext cx="10100088" cy="617913"/>
          </a:xfrm>
          <a:prstGeom prst="rect">
            <a:avLst/>
          </a:prstGeom>
        </p:spPr>
        <p:txBody>
          <a:bodyPr vert="horz" lIns="91440" tIns="45720" rIns="91440" bIns="45720" rtlCol="0" anchor="t">
            <a:normAutofit/>
          </a:bodyPr>
          <a:lstStyle/>
          <a:p>
            <a:r>
              <a:rPr lang="en-US" dirty="0"/>
              <a:t>Slide title goes here.</a:t>
            </a:r>
          </a:p>
        </p:txBody>
      </p:sp>
      <p:sp>
        <p:nvSpPr>
          <p:cNvPr id="3" name="Text Placeholder 2"/>
          <p:cNvSpPr>
            <a:spLocks noGrp="1"/>
          </p:cNvSpPr>
          <p:nvPr>
            <p:ph type="body" idx="1"/>
          </p:nvPr>
        </p:nvSpPr>
        <p:spPr>
          <a:xfrm>
            <a:off x="1042045" y="2010305"/>
            <a:ext cx="10100088" cy="4115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69" r:id="rId1"/>
    <p:sldLayoutId id="2147483650" r:id="rId2"/>
    <p:sldLayoutId id="2147483659" r:id="rId3"/>
    <p:sldLayoutId id="2147483672" r:id="rId4"/>
    <p:sldLayoutId id="2147483671" r:id="rId5"/>
    <p:sldLayoutId id="2147483673" r:id="rId6"/>
    <p:sldLayoutId id="2147483654" r:id="rId7"/>
    <p:sldLayoutId id="2147483658" r:id="rId8"/>
    <p:sldLayoutId id="2147483675" r:id="rId9"/>
    <p:sldLayoutId id="2147483680" r:id="rId10"/>
    <p:sldLayoutId id="2147483676" r:id="rId11"/>
    <p:sldLayoutId id="2147483678" r:id="rId12"/>
    <p:sldLayoutId id="2147483662" r:id="rId13"/>
    <p:sldLayoutId id="2147483677" r:id="rId14"/>
    <p:sldLayoutId id="2147483663" r:id="rId15"/>
    <p:sldLayoutId id="2147483679" r:id="rId16"/>
    <p:sldLayoutId id="2147483681" r:id="rId17"/>
    <p:sldLayoutId id="2147483682" r:id="rId18"/>
  </p:sldLayoutIdLst>
  <p:hf sldNum="0" hdr="0" dt="0"/>
  <p:txStyles>
    <p:title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p:titleStyle>
    <p:body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3144" y="2229144"/>
            <a:ext cx="10084567" cy="2624627"/>
          </a:xfrm>
        </p:spPr>
        <p:txBody>
          <a:bodyPr>
            <a:noAutofit/>
          </a:bodyPr>
          <a:lstStyle/>
          <a:p>
            <a:pPr>
              <a:lnSpc>
                <a:spcPct val="100000"/>
              </a:lnSpc>
            </a:pPr>
            <a:r>
              <a:rPr lang="en-US" sz="2400" dirty="0">
                <a:solidFill>
                  <a:srgbClr val="333333"/>
                </a:solidFill>
              </a:rPr>
              <a:t>Principal</a:t>
            </a:r>
            <a:r>
              <a:rPr lang="en-US" sz="2400" baseline="30000" dirty="0">
                <a:solidFill>
                  <a:srgbClr val="333333"/>
                </a:solidFill>
              </a:rPr>
              <a:t>®</a:t>
            </a:r>
            <a:r>
              <a:rPr lang="en-US" sz="2400" dirty="0">
                <a:solidFill>
                  <a:srgbClr val="333333"/>
                </a:solidFill>
              </a:rPr>
              <a:t> is not responsible for the use of or changes to this resource. Please consult your legal and compliance areas to confirm that your use of this resource is appropriate, that it contains the appropriate disclosures for your business, that it has been approved by any necessary third parties (e.g., FINRA or other regulators) and is appropriate for the intended use and audience.</a:t>
            </a:r>
          </a:p>
        </p:txBody>
      </p:sp>
      <p:pic>
        <p:nvPicPr>
          <p:cNvPr id="3" name="Picture 2">
            <a:extLst>
              <a:ext uri="{FF2B5EF4-FFF2-40B4-BE49-F238E27FC236}">
                <a16:creationId xmlns:a16="http://schemas.microsoft.com/office/drawing/2014/main" id="{E0E85094-D3D0-5DB5-2D29-70EE5E64D3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2531" y="418453"/>
            <a:ext cx="1864475" cy="532109"/>
          </a:xfrm>
          <a:prstGeom prst="rect">
            <a:avLst/>
          </a:prstGeom>
        </p:spPr>
      </p:pic>
      <p:sp>
        <p:nvSpPr>
          <p:cNvPr id="6" name="TextBox 5">
            <a:extLst>
              <a:ext uri="{FF2B5EF4-FFF2-40B4-BE49-F238E27FC236}">
                <a16:creationId xmlns:a16="http://schemas.microsoft.com/office/drawing/2014/main" id="{4A3C1A79-EDBC-9116-2D58-CFD6A910B6A6}"/>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7" name="Footer Placeholder 4">
            <a:extLst>
              <a:ext uri="{FF2B5EF4-FFF2-40B4-BE49-F238E27FC236}">
                <a16:creationId xmlns:a16="http://schemas.microsoft.com/office/drawing/2014/main" id="{BC6A4AD7-1F3E-A195-DC84-60F866CBBFB2}"/>
              </a:ext>
            </a:extLst>
          </p:cNvPr>
          <p:cNvSpPr txBox="1">
            <a:spLocks/>
          </p:cNvSpPr>
          <p:nvPr/>
        </p:nvSpPr>
        <p:spPr>
          <a:xfrm>
            <a:off x="111683" y="6528589"/>
            <a:ext cx="3860800" cy="273844"/>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PQ11486W-04 | 2846865-042023 | 05/2023</a:t>
            </a:r>
          </a:p>
        </p:txBody>
      </p:sp>
      <p:sp>
        <p:nvSpPr>
          <p:cNvPr id="2" name="TextBox 7">
            <a:extLst>
              <a:ext uri="{FF2B5EF4-FFF2-40B4-BE49-F238E27FC236}">
                <a16:creationId xmlns:a16="http://schemas.microsoft.com/office/drawing/2014/main" id="{32C3D435-2FB7-4CAB-0864-2CFD6F024F9D}"/>
              </a:ext>
            </a:extLst>
          </p:cNvPr>
          <p:cNvSpPr txBox="1"/>
          <p:nvPr/>
        </p:nvSpPr>
        <p:spPr>
          <a:xfrm>
            <a:off x="9832531" y="-4669"/>
            <a:ext cx="357876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solidFill>
                  <a:srgbClr val="FF00FF"/>
                </a:solidFill>
                <a:latin typeface="FS Elliot Pro" panose="02000503040000020004" pitchFamily="50" charset="0"/>
              </a:rPr>
              <a:t>ALL SLIDES IN PQ11486W</a:t>
            </a:r>
            <a:br>
              <a:rPr lang="en-US" sz="1300" b="1" dirty="0">
                <a:solidFill>
                  <a:srgbClr val="FF00FF"/>
                </a:solidFill>
                <a:latin typeface="FS Elliot Pro" panose="02000503040000020004" pitchFamily="50" charset="0"/>
              </a:rPr>
            </a:br>
            <a:r>
              <a:rPr lang="en-US" sz="13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382517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DA53709-29D3-F764-F35D-8E86D243895A}"/>
              </a:ext>
            </a:extLst>
          </p:cNvPr>
          <p:cNvSpPr/>
          <p:nvPr/>
        </p:nvSpPr>
        <p:spPr>
          <a:xfrm rot="10800000">
            <a:off x="837783" y="2382431"/>
            <a:ext cx="10516011" cy="3044702"/>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Text Placeholder 4"/>
          <p:cNvSpPr txBox="1">
            <a:spLocks/>
          </p:cNvSpPr>
          <p:nvPr/>
        </p:nvSpPr>
        <p:spPr>
          <a:xfrm>
            <a:off x="2255753" y="2758255"/>
            <a:ext cx="2886934" cy="38258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300" b="1" dirty="0">
                <a:solidFill>
                  <a:srgbClr val="004C97"/>
                </a:solidFill>
              </a:rPr>
              <a:t>Revenue sharing from </a:t>
            </a:r>
            <a:br>
              <a:rPr lang="en-US" sz="1300" b="1" dirty="0">
                <a:solidFill>
                  <a:srgbClr val="004C97"/>
                </a:solidFill>
              </a:rPr>
            </a:br>
            <a:r>
              <a:rPr lang="en-US" sz="1300" b="1" dirty="0">
                <a:solidFill>
                  <a:srgbClr val="004C97"/>
                </a:solidFill>
              </a:rPr>
              <a:t>selected investment options</a:t>
            </a:r>
          </a:p>
        </p:txBody>
      </p:sp>
      <p:sp>
        <p:nvSpPr>
          <p:cNvPr id="22" name="Text Placeholder 4"/>
          <p:cNvSpPr txBox="1">
            <a:spLocks/>
          </p:cNvSpPr>
          <p:nvPr/>
        </p:nvSpPr>
        <p:spPr>
          <a:xfrm>
            <a:off x="2247998" y="3233918"/>
            <a:ext cx="838599" cy="123062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500" dirty="0">
                <a:solidFill>
                  <a:srgbClr val="333333"/>
                </a:solidFill>
              </a:rPr>
              <a:t>John:</a:t>
            </a:r>
          </a:p>
          <a:p>
            <a:pPr>
              <a:lnSpc>
                <a:spcPct val="140000"/>
              </a:lnSpc>
            </a:pPr>
            <a:r>
              <a:rPr lang="en-US" sz="1500" dirty="0">
                <a:solidFill>
                  <a:srgbClr val="333333"/>
                </a:solidFill>
              </a:rPr>
              <a:t>Mary:</a:t>
            </a:r>
          </a:p>
          <a:p>
            <a:pPr>
              <a:lnSpc>
                <a:spcPct val="140000"/>
              </a:lnSpc>
            </a:pPr>
            <a:r>
              <a:rPr lang="en-US" sz="1500" dirty="0">
                <a:solidFill>
                  <a:srgbClr val="333333"/>
                </a:solidFill>
              </a:rPr>
              <a:t>James:</a:t>
            </a:r>
          </a:p>
        </p:txBody>
      </p:sp>
      <p:grpSp>
        <p:nvGrpSpPr>
          <p:cNvPr id="13" name="Group 12"/>
          <p:cNvGrpSpPr/>
          <p:nvPr/>
        </p:nvGrpSpPr>
        <p:grpSpPr>
          <a:xfrm>
            <a:off x="3058704" y="3236740"/>
            <a:ext cx="756725" cy="1508105"/>
            <a:chOff x="2911763" y="3786310"/>
            <a:chExt cx="756725" cy="1508105"/>
          </a:xfrm>
        </p:grpSpPr>
        <p:sp>
          <p:nvSpPr>
            <p:cNvPr id="34" name="Rounded Rectangle 33"/>
            <p:cNvSpPr/>
            <p:nvPr/>
          </p:nvSpPr>
          <p:spPr>
            <a:xfrm>
              <a:off x="2917855" y="3903322"/>
              <a:ext cx="59863"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5" name="Rounded Rectangle 34"/>
            <p:cNvSpPr/>
            <p:nvPr/>
          </p:nvSpPr>
          <p:spPr>
            <a:xfrm>
              <a:off x="2918116" y="4280629"/>
              <a:ext cx="59863"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6" name="Rounded Rectangle 35"/>
            <p:cNvSpPr/>
            <p:nvPr/>
          </p:nvSpPr>
          <p:spPr>
            <a:xfrm>
              <a:off x="2911763" y="4654011"/>
              <a:ext cx="59863"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7" name="Rectangle 36"/>
            <p:cNvSpPr/>
            <p:nvPr/>
          </p:nvSpPr>
          <p:spPr>
            <a:xfrm>
              <a:off x="3201694" y="3786310"/>
              <a:ext cx="466794" cy="1508105"/>
            </a:xfrm>
            <a:prstGeom prst="rect">
              <a:avLst/>
            </a:prstGeom>
          </p:spPr>
          <p:txBody>
            <a:bodyPr wrap="none">
              <a:spAutoFit/>
            </a:bodyPr>
            <a:lstStyle/>
            <a:p>
              <a:pPr>
                <a:lnSpc>
                  <a:spcPct val="140000"/>
                </a:lnSpc>
                <a:spcBef>
                  <a:spcPts val="360"/>
                </a:spcBef>
              </a:pPr>
              <a:r>
                <a:rPr lang="en-US" sz="1500" b="1" dirty="0">
                  <a:solidFill>
                    <a:srgbClr val="000000"/>
                  </a:solidFill>
                </a:rPr>
                <a:t>0%</a:t>
              </a:r>
            </a:p>
            <a:p>
              <a:pPr>
                <a:lnSpc>
                  <a:spcPct val="140000"/>
                </a:lnSpc>
                <a:spcBef>
                  <a:spcPts val="360"/>
                </a:spcBef>
              </a:pPr>
              <a:r>
                <a:rPr lang="en-US" sz="1500" b="1" dirty="0">
                  <a:solidFill>
                    <a:srgbClr val="000000"/>
                  </a:solidFill>
                </a:rPr>
                <a:t>0%</a:t>
              </a:r>
              <a:endParaRPr lang="en-US" sz="1500" dirty="0">
                <a:solidFill>
                  <a:srgbClr val="000000"/>
                </a:solidFill>
              </a:endParaRPr>
            </a:p>
            <a:p>
              <a:pPr>
                <a:lnSpc>
                  <a:spcPct val="140000"/>
                </a:lnSpc>
                <a:spcBef>
                  <a:spcPts val="360"/>
                </a:spcBef>
              </a:pPr>
              <a:r>
                <a:rPr lang="en-US" sz="1500" b="1" dirty="0">
                  <a:solidFill>
                    <a:srgbClr val="000000"/>
                  </a:solidFill>
                </a:rPr>
                <a:t>0%</a:t>
              </a:r>
              <a:endParaRPr lang="en-US" sz="1500" dirty="0">
                <a:solidFill>
                  <a:srgbClr val="000000"/>
                </a:solidFill>
              </a:endParaRPr>
            </a:p>
            <a:p>
              <a:pPr>
                <a:lnSpc>
                  <a:spcPct val="140000"/>
                </a:lnSpc>
                <a:spcBef>
                  <a:spcPts val="360"/>
                </a:spcBef>
              </a:pPr>
              <a:endParaRPr lang="en-US" sz="1500" dirty="0">
                <a:solidFill>
                  <a:srgbClr val="000000"/>
                </a:solidFill>
              </a:endParaRPr>
            </a:p>
          </p:txBody>
        </p:sp>
      </p:grpSp>
      <p:sp>
        <p:nvSpPr>
          <p:cNvPr id="23" name="Text Placeholder 4"/>
          <p:cNvSpPr txBox="1">
            <a:spLocks/>
          </p:cNvSpPr>
          <p:nvPr/>
        </p:nvSpPr>
        <p:spPr>
          <a:xfrm>
            <a:off x="5598113" y="3234172"/>
            <a:ext cx="1030834" cy="146850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500" dirty="0">
                <a:solidFill>
                  <a:srgbClr val="333333"/>
                </a:solidFill>
              </a:rPr>
              <a:t>John:</a:t>
            </a:r>
          </a:p>
          <a:p>
            <a:pPr>
              <a:lnSpc>
                <a:spcPct val="140000"/>
              </a:lnSpc>
            </a:pPr>
            <a:r>
              <a:rPr lang="en-US" sz="1500" dirty="0">
                <a:solidFill>
                  <a:srgbClr val="333333"/>
                </a:solidFill>
              </a:rPr>
              <a:t>Mary:</a:t>
            </a:r>
          </a:p>
          <a:p>
            <a:pPr>
              <a:lnSpc>
                <a:spcPct val="140000"/>
              </a:lnSpc>
            </a:pPr>
            <a:r>
              <a:rPr lang="en-US" sz="1500" dirty="0">
                <a:solidFill>
                  <a:srgbClr val="333333"/>
                </a:solidFill>
              </a:rPr>
              <a:t>James:</a:t>
            </a:r>
          </a:p>
        </p:txBody>
      </p:sp>
      <p:sp>
        <p:nvSpPr>
          <p:cNvPr id="24" name="Text Placeholder 4"/>
          <p:cNvSpPr txBox="1">
            <a:spLocks/>
          </p:cNvSpPr>
          <p:nvPr/>
        </p:nvSpPr>
        <p:spPr>
          <a:xfrm>
            <a:off x="5587166" y="2757614"/>
            <a:ext cx="2357295" cy="3931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300" b="1" dirty="0">
                <a:solidFill>
                  <a:srgbClr val="004C97"/>
                </a:solidFill>
              </a:rPr>
              <a:t>Same plan admin fee </a:t>
            </a:r>
            <a:br>
              <a:rPr lang="en-US" sz="1300" b="1" dirty="0">
                <a:solidFill>
                  <a:srgbClr val="004C97"/>
                </a:solidFill>
              </a:rPr>
            </a:br>
            <a:r>
              <a:rPr lang="en-US" sz="1300" b="1" dirty="0">
                <a:solidFill>
                  <a:srgbClr val="004C97"/>
                </a:solidFill>
              </a:rPr>
              <a:t>for all participants</a:t>
            </a:r>
          </a:p>
        </p:txBody>
      </p:sp>
      <p:sp>
        <p:nvSpPr>
          <p:cNvPr id="31" name="Rounded Rectangle 30"/>
          <p:cNvSpPr/>
          <p:nvPr/>
        </p:nvSpPr>
        <p:spPr>
          <a:xfrm>
            <a:off x="6410952" y="3354633"/>
            <a:ext cx="455007"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2" name="Rounded Rectangle 31"/>
          <p:cNvSpPr/>
          <p:nvPr/>
        </p:nvSpPr>
        <p:spPr>
          <a:xfrm>
            <a:off x="6411213" y="3731940"/>
            <a:ext cx="455007"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3" name="Rounded Rectangle 32"/>
          <p:cNvSpPr/>
          <p:nvPr/>
        </p:nvSpPr>
        <p:spPr>
          <a:xfrm>
            <a:off x="6404860" y="4105322"/>
            <a:ext cx="455007"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8" name="Rectangle 37"/>
          <p:cNvSpPr/>
          <p:nvPr/>
        </p:nvSpPr>
        <p:spPr>
          <a:xfrm>
            <a:off x="6987033" y="3231262"/>
            <a:ext cx="736099" cy="1138773"/>
          </a:xfrm>
          <a:prstGeom prst="rect">
            <a:avLst/>
          </a:prstGeom>
        </p:spPr>
        <p:txBody>
          <a:bodyPr wrap="none">
            <a:spAutoFit/>
          </a:bodyPr>
          <a:lstStyle/>
          <a:p>
            <a:pPr>
              <a:lnSpc>
                <a:spcPct val="140000"/>
              </a:lnSpc>
              <a:spcBef>
                <a:spcPts val="360"/>
              </a:spcBef>
            </a:pPr>
            <a:r>
              <a:rPr lang="en-US" sz="1500" b="1" dirty="0">
                <a:solidFill>
                  <a:srgbClr val="4D4E53"/>
                </a:solidFill>
              </a:rPr>
              <a:t>0.30%</a:t>
            </a:r>
          </a:p>
          <a:p>
            <a:pPr>
              <a:lnSpc>
                <a:spcPct val="140000"/>
              </a:lnSpc>
              <a:spcBef>
                <a:spcPts val="360"/>
              </a:spcBef>
            </a:pPr>
            <a:r>
              <a:rPr lang="en-US" sz="1500" b="1" dirty="0">
                <a:solidFill>
                  <a:srgbClr val="4D4E53"/>
                </a:solidFill>
              </a:rPr>
              <a:t>0.30%</a:t>
            </a:r>
            <a:endParaRPr lang="en-US" sz="1500" dirty="0"/>
          </a:p>
          <a:p>
            <a:pPr>
              <a:lnSpc>
                <a:spcPct val="140000"/>
              </a:lnSpc>
              <a:spcBef>
                <a:spcPts val="360"/>
              </a:spcBef>
            </a:pPr>
            <a:r>
              <a:rPr lang="en-US" sz="1500" b="1" dirty="0">
                <a:solidFill>
                  <a:srgbClr val="4D4E53"/>
                </a:solidFill>
              </a:rPr>
              <a:t>0.30%</a:t>
            </a:r>
          </a:p>
        </p:txBody>
      </p:sp>
      <p:sp>
        <p:nvSpPr>
          <p:cNvPr id="3" name="Rectangle 2">
            <a:extLst>
              <a:ext uri="{FF2B5EF4-FFF2-40B4-BE49-F238E27FC236}">
                <a16:creationId xmlns:a16="http://schemas.microsoft.com/office/drawing/2014/main" id="{B27C0B54-00F0-48A1-24D9-B0693D85BA6D}"/>
              </a:ext>
            </a:extLst>
          </p:cNvPr>
          <p:cNvSpPr/>
          <p:nvPr/>
        </p:nvSpPr>
        <p:spPr>
          <a:xfrm>
            <a:off x="0" y="-4374"/>
            <a:ext cx="12192000" cy="1893181"/>
          </a:xfrm>
          <a:prstGeom prst="rect">
            <a:avLst/>
          </a:prstGeom>
          <a:gradFill flip="none" rotWithShape="1">
            <a:gsLst>
              <a:gs pos="25000">
                <a:srgbClr val="004C97"/>
              </a:gs>
              <a:gs pos="99000">
                <a:srgbClr val="0091DA"/>
              </a:gs>
            </a:gsLst>
            <a:lin ang="18900000" scaled="1"/>
            <a:tileRect/>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942" b="0" i="0" u="none" strike="noStrike" kern="0" cap="none" spc="0" normalizeH="0" baseline="0" noProof="0" dirty="0">
              <a:ln>
                <a:noFill/>
              </a:ln>
              <a:solidFill>
                <a:prstClr val="white"/>
              </a:solidFill>
              <a:effectLst/>
              <a:uLnTx/>
              <a:uFillTx/>
              <a:latin typeface="FS Elliot Pro"/>
              <a:ea typeface="+mn-ea"/>
              <a:cs typeface="+mn-cs"/>
            </a:endParaRPr>
          </a:p>
        </p:txBody>
      </p:sp>
      <p:sp>
        <p:nvSpPr>
          <p:cNvPr id="19" name="Title 3">
            <a:extLst>
              <a:ext uri="{FF2B5EF4-FFF2-40B4-BE49-F238E27FC236}">
                <a16:creationId xmlns:a16="http://schemas.microsoft.com/office/drawing/2014/main" id="{4698CA89-AADF-3200-DB24-3C9829AD4787}"/>
              </a:ext>
            </a:extLst>
          </p:cNvPr>
          <p:cNvSpPr txBox="1">
            <a:spLocks/>
          </p:cNvSpPr>
          <p:nvPr/>
        </p:nvSpPr>
        <p:spPr>
          <a:xfrm>
            <a:off x="763092" y="821477"/>
            <a:ext cx="10967991" cy="824443"/>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90000"/>
              </a:lnSpc>
            </a:pPr>
            <a:r>
              <a:rPr lang="en-US" sz="4400" dirty="0">
                <a:solidFill>
                  <a:schemeClr val="bg1"/>
                </a:solidFill>
                <a:latin typeface="FS Elliot Pro Light"/>
                <a:cs typeface="FS Elliot Pro Light"/>
              </a:rPr>
              <a:t>Zero revenue sharing investment options</a:t>
            </a:r>
          </a:p>
        </p:txBody>
      </p:sp>
      <p:sp>
        <p:nvSpPr>
          <p:cNvPr id="29" name="TextBox 28">
            <a:extLst>
              <a:ext uri="{FF2B5EF4-FFF2-40B4-BE49-F238E27FC236}">
                <a16:creationId xmlns:a16="http://schemas.microsoft.com/office/drawing/2014/main" id="{D3AA9C46-57D9-BD53-14D9-FA86D9A8F01F}"/>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30" name="Footer Placeholder 4">
            <a:extLst>
              <a:ext uri="{FF2B5EF4-FFF2-40B4-BE49-F238E27FC236}">
                <a16:creationId xmlns:a16="http://schemas.microsoft.com/office/drawing/2014/main" id="{8944C6B7-E2F1-A57F-9847-9729205F99DB}"/>
              </a:ext>
            </a:extLst>
          </p:cNvPr>
          <p:cNvSpPr>
            <a:spLocks noGrp="1"/>
          </p:cNvSpPr>
          <p:nvPr>
            <p:ph type="ftr" sz="quarter" idx="3"/>
          </p:nvPr>
        </p:nvSpPr>
        <p:spPr>
          <a:xfrm>
            <a:off x="111683" y="6528589"/>
            <a:ext cx="3860800" cy="273844"/>
          </a:xfrm>
        </p:spPr>
        <p:txBody>
          <a:bodyPr/>
          <a:lstStyle/>
          <a:p>
            <a:r>
              <a:rPr lang="en-US" sz="800" dirty="0"/>
              <a:t>PQ11486W-04 | 2846865-042023 | 05/2023</a:t>
            </a:r>
          </a:p>
        </p:txBody>
      </p:sp>
      <p:sp>
        <p:nvSpPr>
          <p:cNvPr id="39" name="TextBox 38">
            <a:extLst>
              <a:ext uri="{FF2B5EF4-FFF2-40B4-BE49-F238E27FC236}">
                <a16:creationId xmlns:a16="http://schemas.microsoft.com/office/drawing/2014/main" id="{528B9830-15BF-7E1A-38F3-7123E8566E03}"/>
              </a:ext>
            </a:extLst>
          </p:cNvPr>
          <p:cNvSpPr txBox="1"/>
          <p:nvPr/>
        </p:nvSpPr>
        <p:spPr>
          <a:xfrm>
            <a:off x="111683" y="6172200"/>
            <a:ext cx="3118534" cy="215444"/>
          </a:xfrm>
          <a:prstGeom prst="rect">
            <a:avLst/>
          </a:prstGeom>
          <a:noFill/>
        </p:spPr>
        <p:txBody>
          <a:bodyPr wrap="square" rtlCol="0">
            <a:spAutoFit/>
          </a:bodyPr>
          <a:lstStyle/>
          <a:p>
            <a:r>
              <a:rPr lang="en-US" sz="800" dirty="0">
                <a:solidFill>
                  <a:schemeClr val="tx1">
                    <a:lumMod val="75000"/>
                  </a:schemeClr>
                </a:solidFill>
              </a:rPr>
              <a:t>For illustrative purposes only.</a:t>
            </a:r>
          </a:p>
        </p:txBody>
      </p:sp>
      <p:sp>
        <p:nvSpPr>
          <p:cNvPr id="42" name="Round Same Side Corner Rectangle 41">
            <a:extLst>
              <a:ext uri="{FF2B5EF4-FFF2-40B4-BE49-F238E27FC236}">
                <a16:creationId xmlns:a16="http://schemas.microsoft.com/office/drawing/2014/main" id="{52459DFF-55CD-22B0-7CAA-A2751449D34E}"/>
              </a:ext>
            </a:extLst>
          </p:cNvPr>
          <p:cNvSpPr/>
          <p:nvPr/>
        </p:nvSpPr>
        <p:spPr>
          <a:xfrm>
            <a:off x="1284876" y="2287034"/>
            <a:ext cx="2907950" cy="262328"/>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4BC8E4D-9342-B509-99FA-7EC5303DE14B}"/>
              </a:ext>
            </a:extLst>
          </p:cNvPr>
          <p:cNvSpPr txBox="1"/>
          <p:nvPr/>
        </p:nvSpPr>
        <p:spPr>
          <a:xfrm>
            <a:off x="1337673" y="2303175"/>
            <a:ext cx="2846098" cy="246221"/>
          </a:xfrm>
          <a:prstGeom prst="rect">
            <a:avLst/>
          </a:prstGeom>
          <a:noFill/>
        </p:spPr>
        <p:txBody>
          <a:bodyPr wrap="square" lIns="0" tIns="0" rIns="0" bIns="0">
            <a:spAutoFit/>
          </a:bodyPr>
          <a:lstStyle/>
          <a:p>
            <a:r>
              <a:rPr lang="en-US" sz="1600" b="1" dirty="0">
                <a:solidFill>
                  <a:srgbClr val="004C97"/>
                </a:solidFill>
                <a:latin typeface="FS Elliot Pro" panose="02000503040000020004" pitchFamily="2" charset="0"/>
              </a:rPr>
              <a:t>Option 1 • How does it work?</a:t>
            </a:r>
          </a:p>
        </p:txBody>
      </p:sp>
      <p:sp>
        <p:nvSpPr>
          <p:cNvPr id="56" name="Rectangle 55">
            <a:extLst>
              <a:ext uri="{FF2B5EF4-FFF2-40B4-BE49-F238E27FC236}">
                <a16:creationId xmlns:a16="http://schemas.microsoft.com/office/drawing/2014/main" id="{316A44C3-4279-2A57-F746-FCA4A219FE03}"/>
              </a:ext>
            </a:extLst>
          </p:cNvPr>
          <p:cNvSpPr/>
          <p:nvPr/>
        </p:nvSpPr>
        <p:spPr>
          <a:xfrm>
            <a:off x="1349412" y="4865021"/>
            <a:ext cx="9514995" cy="926180"/>
          </a:xfrm>
          <a:prstGeom prst="rect">
            <a:avLst/>
          </a:prstGeom>
          <a:solidFill>
            <a:schemeClr val="bg1"/>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Text Placeholder 6">
            <a:extLst>
              <a:ext uri="{FF2B5EF4-FFF2-40B4-BE49-F238E27FC236}">
                <a16:creationId xmlns:a16="http://schemas.microsoft.com/office/drawing/2014/main" id="{A4E00D5C-4BD7-0CB4-6245-7D93A1CA7C97}"/>
              </a:ext>
            </a:extLst>
          </p:cNvPr>
          <p:cNvSpPr txBox="1">
            <a:spLocks/>
          </p:cNvSpPr>
          <p:nvPr/>
        </p:nvSpPr>
        <p:spPr>
          <a:xfrm>
            <a:off x="1417442" y="5128412"/>
            <a:ext cx="902971" cy="338323"/>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b="1" dirty="0">
                <a:solidFill>
                  <a:srgbClr val="0076CF"/>
                </a:solidFill>
              </a:rPr>
              <a:t>Result</a:t>
            </a:r>
            <a:endParaRPr lang="en-US" sz="1800" b="1" baseline="30000" dirty="0">
              <a:solidFill>
                <a:srgbClr val="0076CF"/>
              </a:solidFill>
            </a:endParaRPr>
          </a:p>
        </p:txBody>
      </p:sp>
      <p:cxnSp>
        <p:nvCxnSpPr>
          <p:cNvPr id="58" name="Straight Connector 57">
            <a:extLst>
              <a:ext uri="{FF2B5EF4-FFF2-40B4-BE49-F238E27FC236}">
                <a16:creationId xmlns:a16="http://schemas.microsoft.com/office/drawing/2014/main" id="{C889F39B-290D-83FE-3388-45B3ECCCBD9C}"/>
              </a:ext>
            </a:extLst>
          </p:cNvPr>
          <p:cNvCxnSpPr>
            <a:cxnSpLocks/>
          </p:cNvCxnSpPr>
          <p:nvPr/>
        </p:nvCxnSpPr>
        <p:spPr>
          <a:xfrm>
            <a:off x="2337899" y="5028382"/>
            <a:ext cx="0" cy="487516"/>
          </a:xfrm>
          <a:prstGeom prst="line">
            <a:avLst/>
          </a:prstGeom>
          <a:ln w="12700" cap="rnd">
            <a:solidFill>
              <a:srgbClr val="333333"/>
            </a:solidFill>
            <a:prstDash val="solid"/>
          </a:ln>
          <a:effectLst/>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709523CE-68E4-6C03-FD49-234897AA65E6}"/>
              </a:ext>
            </a:extLst>
          </p:cNvPr>
          <p:cNvSpPr/>
          <p:nvPr/>
        </p:nvSpPr>
        <p:spPr>
          <a:xfrm>
            <a:off x="1270992" y="4795479"/>
            <a:ext cx="9514995" cy="926180"/>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TextBox 64">
            <a:extLst>
              <a:ext uri="{FF2B5EF4-FFF2-40B4-BE49-F238E27FC236}">
                <a16:creationId xmlns:a16="http://schemas.microsoft.com/office/drawing/2014/main" id="{A8CFC752-B271-05A8-E3A8-15CBF0035151}"/>
              </a:ext>
            </a:extLst>
          </p:cNvPr>
          <p:cNvSpPr txBox="1"/>
          <p:nvPr/>
        </p:nvSpPr>
        <p:spPr>
          <a:xfrm>
            <a:off x="2464970" y="5148076"/>
            <a:ext cx="8399675" cy="276999"/>
          </a:xfrm>
          <a:prstGeom prst="rect">
            <a:avLst/>
          </a:prstGeom>
          <a:noFill/>
        </p:spPr>
        <p:txBody>
          <a:bodyPr wrap="square" lIns="0" tIns="0" rIns="0" bIns="0" rtlCol="0">
            <a:spAutoFit/>
          </a:bodyPr>
          <a:lstStyle/>
          <a:p>
            <a:r>
              <a:rPr lang="en-US" dirty="0">
                <a:solidFill>
                  <a:srgbClr val="333333"/>
                </a:solidFill>
              </a:rPr>
              <a:t>Plan admin fees charged separately; all participants pay the same proportion</a:t>
            </a:r>
          </a:p>
        </p:txBody>
      </p:sp>
      <p:sp>
        <p:nvSpPr>
          <p:cNvPr id="66" name="Oval 65">
            <a:extLst>
              <a:ext uri="{FF2B5EF4-FFF2-40B4-BE49-F238E27FC236}">
                <a16:creationId xmlns:a16="http://schemas.microsoft.com/office/drawing/2014/main" id="{E0BC6643-6343-C822-59BF-2C9D7B3811D5}"/>
              </a:ext>
            </a:extLst>
          </p:cNvPr>
          <p:cNvSpPr/>
          <p:nvPr/>
        </p:nvSpPr>
        <p:spPr>
          <a:xfrm>
            <a:off x="1359650" y="3378789"/>
            <a:ext cx="791158" cy="791158"/>
          </a:xfrm>
          <a:prstGeom prst="ellipse">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BD5D03DB-5A0F-11F5-EC8D-5CA15E39E10D}"/>
              </a:ext>
            </a:extLst>
          </p:cNvPr>
          <p:cNvSpPr/>
          <p:nvPr/>
        </p:nvSpPr>
        <p:spPr>
          <a:xfrm>
            <a:off x="1343774" y="3347037"/>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BD3E6BE2-980A-19C1-C385-85D08AACCDF8}"/>
              </a:ext>
            </a:extLst>
          </p:cNvPr>
          <p:cNvSpPr/>
          <p:nvPr/>
        </p:nvSpPr>
        <p:spPr>
          <a:xfrm>
            <a:off x="4733925" y="3378789"/>
            <a:ext cx="791158" cy="791158"/>
          </a:xfrm>
          <a:prstGeom prst="ellipse">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BFF17B51-DBCF-CC3F-A114-59519A38577E}"/>
              </a:ext>
            </a:extLst>
          </p:cNvPr>
          <p:cNvSpPr/>
          <p:nvPr/>
        </p:nvSpPr>
        <p:spPr>
          <a:xfrm>
            <a:off x="4718049" y="3347037"/>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Graphic 75">
            <a:extLst>
              <a:ext uri="{FF2B5EF4-FFF2-40B4-BE49-F238E27FC236}">
                <a16:creationId xmlns:a16="http://schemas.microsoft.com/office/drawing/2014/main" id="{4477A734-E1B4-76E0-DBBA-A110E6A7AD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9060" y="3552071"/>
            <a:ext cx="400050" cy="400050"/>
          </a:xfrm>
          <a:prstGeom prst="rect">
            <a:avLst/>
          </a:prstGeom>
        </p:spPr>
      </p:pic>
      <p:pic>
        <p:nvPicPr>
          <p:cNvPr id="78" name="Graphic 77">
            <a:extLst>
              <a:ext uri="{FF2B5EF4-FFF2-40B4-BE49-F238E27FC236}">
                <a16:creationId xmlns:a16="http://schemas.microsoft.com/office/drawing/2014/main" id="{4202F6C5-99DA-2BA3-E097-B8AE7897BD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1346" y="3587770"/>
            <a:ext cx="428624" cy="342899"/>
          </a:xfrm>
          <a:prstGeom prst="rect">
            <a:avLst/>
          </a:prstGeom>
        </p:spPr>
      </p:pic>
      <p:sp>
        <p:nvSpPr>
          <p:cNvPr id="2" name="TextBox 7">
            <a:extLst>
              <a:ext uri="{FF2B5EF4-FFF2-40B4-BE49-F238E27FC236}">
                <a16:creationId xmlns:a16="http://schemas.microsoft.com/office/drawing/2014/main" id="{44AF5C91-30D2-59D3-230A-6EE5F573D5F0}"/>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261052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C6A82-C7A8-C047-D946-960932116D2F}"/>
              </a:ext>
            </a:extLst>
          </p:cNvPr>
          <p:cNvSpPr/>
          <p:nvPr/>
        </p:nvSpPr>
        <p:spPr>
          <a:xfrm rot="10800000">
            <a:off x="-1" y="0"/>
            <a:ext cx="12192000" cy="1906859"/>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Title 3">
            <a:extLst>
              <a:ext uri="{FF2B5EF4-FFF2-40B4-BE49-F238E27FC236}">
                <a16:creationId xmlns:a16="http://schemas.microsoft.com/office/drawing/2014/main" id="{A18D5E63-F30F-4B5D-7203-46FD0C2AE515}"/>
              </a:ext>
            </a:extLst>
          </p:cNvPr>
          <p:cNvSpPr txBox="1">
            <a:spLocks noChangeArrowheads="1"/>
          </p:cNvSpPr>
          <p:nvPr/>
        </p:nvSpPr>
        <p:spPr bwMode="auto">
          <a:xfrm>
            <a:off x="538061" y="624835"/>
            <a:ext cx="11349139" cy="793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0076CF"/>
                </a:solidFill>
                <a:latin typeface="FS Elliot Pro Light" panose="02000503040000020004" pitchFamily="2" charset="0"/>
              </a:rPr>
              <a:t>Zero revenue sharing through fee credits</a:t>
            </a:r>
          </a:p>
        </p:txBody>
      </p:sp>
      <p:sp>
        <p:nvSpPr>
          <p:cNvPr id="8" name="TextBox 7">
            <a:extLst>
              <a:ext uri="{FF2B5EF4-FFF2-40B4-BE49-F238E27FC236}">
                <a16:creationId xmlns:a16="http://schemas.microsoft.com/office/drawing/2014/main" id="{1018936C-6CCA-82FA-DB3A-7E96439EB59F}"/>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9" name="Footer Placeholder 4">
            <a:extLst>
              <a:ext uri="{FF2B5EF4-FFF2-40B4-BE49-F238E27FC236}">
                <a16:creationId xmlns:a16="http://schemas.microsoft.com/office/drawing/2014/main" id="{E3249835-C29C-6260-32B3-CBE9E265A6C4}"/>
              </a:ext>
            </a:extLst>
          </p:cNvPr>
          <p:cNvSpPr txBox="1">
            <a:spLocks/>
          </p:cNvSpPr>
          <p:nvPr/>
        </p:nvSpPr>
        <p:spPr>
          <a:xfrm>
            <a:off x="111683" y="6528589"/>
            <a:ext cx="3860800" cy="273844"/>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PQ11486W-04 | 2846865-042023 | 05/2023</a:t>
            </a:r>
          </a:p>
        </p:txBody>
      </p:sp>
      <p:sp>
        <p:nvSpPr>
          <p:cNvPr id="11" name="Round Same Side Corner Rectangle 10">
            <a:extLst>
              <a:ext uri="{FF2B5EF4-FFF2-40B4-BE49-F238E27FC236}">
                <a16:creationId xmlns:a16="http://schemas.microsoft.com/office/drawing/2014/main" id="{AFF5FCDE-8F6C-14C0-312E-2EFC4D7C002B}"/>
              </a:ext>
            </a:extLst>
          </p:cNvPr>
          <p:cNvSpPr/>
          <p:nvPr/>
        </p:nvSpPr>
        <p:spPr>
          <a:xfrm>
            <a:off x="1997766" y="1723239"/>
            <a:ext cx="2008178" cy="350299"/>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740A777-4E95-69ED-575F-F6FFF73EAD7C}"/>
              </a:ext>
            </a:extLst>
          </p:cNvPr>
          <p:cNvSpPr txBox="1"/>
          <p:nvPr/>
        </p:nvSpPr>
        <p:spPr>
          <a:xfrm>
            <a:off x="2096986" y="1739381"/>
            <a:ext cx="1961208" cy="307777"/>
          </a:xfrm>
          <a:prstGeom prst="rect">
            <a:avLst/>
          </a:prstGeom>
          <a:noFill/>
        </p:spPr>
        <p:txBody>
          <a:bodyPr wrap="square" lIns="0" tIns="0" rIns="0" bIns="0">
            <a:spAutoFit/>
          </a:bodyPr>
          <a:lstStyle/>
          <a:p>
            <a:r>
              <a:rPr lang="en-US" sz="2000" b="1" dirty="0">
                <a:solidFill>
                  <a:srgbClr val="004C97"/>
                </a:solidFill>
                <a:latin typeface="FS Elliot Pro" panose="02000503040000020004" pitchFamily="2" charset="0"/>
              </a:rPr>
              <a:t>Considerations</a:t>
            </a:r>
          </a:p>
        </p:txBody>
      </p:sp>
      <p:sp>
        <p:nvSpPr>
          <p:cNvPr id="15" name="Content Placeholder 2">
            <a:extLst>
              <a:ext uri="{FF2B5EF4-FFF2-40B4-BE49-F238E27FC236}">
                <a16:creationId xmlns:a16="http://schemas.microsoft.com/office/drawing/2014/main" id="{9C4B157E-2235-22B5-1783-1751C49B7BEA}"/>
              </a:ext>
            </a:extLst>
          </p:cNvPr>
          <p:cNvSpPr txBox="1">
            <a:spLocks/>
          </p:cNvSpPr>
          <p:nvPr/>
        </p:nvSpPr>
        <p:spPr>
          <a:xfrm>
            <a:off x="1988329" y="2228397"/>
            <a:ext cx="7187018" cy="2555275"/>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2400"/>
              </a:spcAft>
              <a:buClr>
                <a:srgbClr val="4D4E53"/>
              </a:buClr>
              <a:buNone/>
            </a:pPr>
            <a:r>
              <a:rPr lang="en-US" sz="2000" dirty="0">
                <a:solidFill>
                  <a:srgbClr val="333333"/>
                </a:solidFill>
              </a:rPr>
              <a:t>Clear separation of fees</a:t>
            </a:r>
          </a:p>
          <a:p>
            <a:pPr marL="0" indent="0">
              <a:spcBef>
                <a:spcPts val="0"/>
              </a:spcBef>
              <a:spcAft>
                <a:spcPts val="2400"/>
              </a:spcAft>
              <a:buClr>
                <a:srgbClr val="4D4E53"/>
              </a:buClr>
              <a:buNone/>
            </a:pPr>
            <a:r>
              <a:rPr lang="en-US" sz="2000" dirty="0">
                <a:solidFill>
                  <a:srgbClr val="333333"/>
                </a:solidFill>
              </a:rPr>
              <a:t>Easy to understand</a:t>
            </a:r>
          </a:p>
          <a:p>
            <a:pPr marL="0" indent="0">
              <a:spcBef>
                <a:spcPts val="0"/>
              </a:spcBef>
              <a:spcAft>
                <a:spcPts val="2400"/>
              </a:spcAft>
              <a:buClr>
                <a:srgbClr val="4D4E53"/>
              </a:buClr>
              <a:buNone/>
            </a:pPr>
            <a:r>
              <a:rPr lang="en-US" sz="2000" dirty="0">
                <a:solidFill>
                  <a:srgbClr val="333333"/>
                </a:solidFill>
              </a:rPr>
              <a:t>May include investment options with lower fees</a:t>
            </a:r>
          </a:p>
          <a:p>
            <a:pPr marL="0" indent="0">
              <a:spcBef>
                <a:spcPts val="0"/>
              </a:spcBef>
              <a:spcAft>
                <a:spcPts val="2400"/>
              </a:spcAft>
              <a:buClr>
                <a:srgbClr val="4D4E53"/>
              </a:buClr>
              <a:buNone/>
            </a:pPr>
            <a:r>
              <a:rPr lang="en-US" sz="2000" dirty="0">
                <a:solidFill>
                  <a:srgbClr val="333333"/>
                </a:solidFill>
              </a:rPr>
              <a:t>Simple, clean participant communications </a:t>
            </a:r>
          </a:p>
          <a:p>
            <a:pPr marL="0" indent="0">
              <a:spcBef>
                <a:spcPts val="0"/>
              </a:spcBef>
              <a:spcAft>
                <a:spcPts val="2400"/>
              </a:spcAft>
              <a:buClr>
                <a:srgbClr val="4D4E53"/>
              </a:buClr>
              <a:buNone/>
            </a:pPr>
            <a:r>
              <a:rPr lang="en-US" sz="2000" dirty="0">
                <a:solidFill>
                  <a:srgbClr val="333333"/>
                </a:solidFill>
              </a:rPr>
              <a:t>Not all investment managers have complete series of zero revenue available</a:t>
            </a:r>
          </a:p>
          <a:p>
            <a:pPr marL="0" indent="0">
              <a:spcBef>
                <a:spcPts val="0"/>
              </a:spcBef>
              <a:spcAft>
                <a:spcPts val="2400"/>
              </a:spcAft>
              <a:buClr>
                <a:srgbClr val="4D4E53"/>
              </a:buClr>
              <a:buNone/>
            </a:pPr>
            <a:r>
              <a:rPr lang="en-US" sz="2000" dirty="0">
                <a:solidFill>
                  <a:srgbClr val="333333"/>
                </a:solidFill>
              </a:rPr>
              <a:t>Plan sponsors can choose how to allocate their fees</a:t>
            </a:r>
          </a:p>
        </p:txBody>
      </p:sp>
      <p:cxnSp>
        <p:nvCxnSpPr>
          <p:cNvPr id="16" name="Straight Connector 15">
            <a:extLst>
              <a:ext uri="{FF2B5EF4-FFF2-40B4-BE49-F238E27FC236}">
                <a16:creationId xmlns:a16="http://schemas.microsoft.com/office/drawing/2014/main" id="{6F46E18D-6415-2849-B57E-8412B801A0F4}"/>
              </a:ext>
            </a:extLst>
          </p:cNvPr>
          <p:cNvCxnSpPr>
            <a:cxnSpLocks/>
          </p:cNvCxnSpPr>
          <p:nvPr/>
        </p:nvCxnSpPr>
        <p:spPr>
          <a:xfrm>
            <a:off x="1988329" y="2724019"/>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BED1306-ED59-F860-1380-9317AB72D6FE}"/>
              </a:ext>
            </a:extLst>
          </p:cNvPr>
          <p:cNvCxnSpPr>
            <a:cxnSpLocks/>
          </p:cNvCxnSpPr>
          <p:nvPr/>
        </p:nvCxnSpPr>
        <p:spPr>
          <a:xfrm>
            <a:off x="1988329" y="3321097"/>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360EDFF-B973-01B7-45E3-77491D9DD7BE}"/>
              </a:ext>
            </a:extLst>
          </p:cNvPr>
          <p:cNvCxnSpPr>
            <a:cxnSpLocks/>
          </p:cNvCxnSpPr>
          <p:nvPr/>
        </p:nvCxnSpPr>
        <p:spPr>
          <a:xfrm>
            <a:off x="1988329" y="3949973"/>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F2A652D-2B66-033D-F307-66BC50488C20}"/>
              </a:ext>
            </a:extLst>
          </p:cNvPr>
          <p:cNvCxnSpPr>
            <a:cxnSpLocks/>
          </p:cNvCxnSpPr>
          <p:nvPr/>
        </p:nvCxnSpPr>
        <p:spPr>
          <a:xfrm>
            <a:off x="1988329" y="4546456"/>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90E46DC-B065-08DC-A84C-C910F34F1C0D}"/>
              </a:ext>
            </a:extLst>
          </p:cNvPr>
          <p:cNvCxnSpPr>
            <a:cxnSpLocks/>
          </p:cNvCxnSpPr>
          <p:nvPr/>
        </p:nvCxnSpPr>
        <p:spPr>
          <a:xfrm>
            <a:off x="1988329" y="5447846"/>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sp>
        <p:nvSpPr>
          <p:cNvPr id="3" name="TextBox 7">
            <a:extLst>
              <a:ext uri="{FF2B5EF4-FFF2-40B4-BE49-F238E27FC236}">
                <a16:creationId xmlns:a16="http://schemas.microsoft.com/office/drawing/2014/main" id="{6C6ECA00-D89E-EC43-A886-373A573EB5BF}"/>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156141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D39796-46B6-AF34-3F26-1DA57E9D4EA4}"/>
              </a:ext>
            </a:extLst>
          </p:cNvPr>
          <p:cNvSpPr/>
          <p:nvPr/>
        </p:nvSpPr>
        <p:spPr>
          <a:xfrm rot="10800000">
            <a:off x="837783" y="2382431"/>
            <a:ext cx="10516011" cy="3044702"/>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8" name="Rectangle 97">
            <a:extLst>
              <a:ext uri="{FF2B5EF4-FFF2-40B4-BE49-F238E27FC236}">
                <a16:creationId xmlns:a16="http://schemas.microsoft.com/office/drawing/2014/main" id="{F7E8F74D-F47F-64D8-A502-C529D937E243}"/>
              </a:ext>
            </a:extLst>
          </p:cNvPr>
          <p:cNvSpPr/>
          <p:nvPr/>
        </p:nvSpPr>
        <p:spPr>
          <a:xfrm>
            <a:off x="1349412" y="4865021"/>
            <a:ext cx="9514995" cy="926180"/>
          </a:xfrm>
          <a:prstGeom prst="rect">
            <a:avLst/>
          </a:prstGeom>
          <a:solidFill>
            <a:schemeClr val="bg1"/>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Rectangle 98">
            <a:extLst>
              <a:ext uri="{FF2B5EF4-FFF2-40B4-BE49-F238E27FC236}">
                <a16:creationId xmlns:a16="http://schemas.microsoft.com/office/drawing/2014/main" id="{E99A406D-C041-41AE-A5FF-51241C51FE17}"/>
              </a:ext>
            </a:extLst>
          </p:cNvPr>
          <p:cNvSpPr/>
          <p:nvPr/>
        </p:nvSpPr>
        <p:spPr>
          <a:xfrm>
            <a:off x="1270992" y="4795479"/>
            <a:ext cx="9514995" cy="926180"/>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Text Placeholder 4">
            <a:extLst>
              <a:ext uri="{FF2B5EF4-FFF2-40B4-BE49-F238E27FC236}">
                <a16:creationId xmlns:a16="http://schemas.microsoft.com/office/drawing/2014/main" id="{E4977DBC-13B4-D35E-FE0E-6A93298183AA}"/>
              </a:ext>
            </a:extLst>
          </p:cNvPr>
          <p:cNvSpPr txBox="1">
            <a:spLocks/>
          </p:cNvSpPr>
          <p:nvPr/>
        </p:nvSpPr>
        <p:spPr>
          <a:xfrm>
            <a:off x="2255753" y="2758255"/>
            <a:ext cx="2886934" cy="38258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300" b="1" dirty="0">
                <a:solidFill>
                  <a:srgbClr val="004C97"/>
                </a:solidFill>
              </a:rPr>
              <a:t>Revenue sharing from </a:t>
            </a:r>
            <a:br>
              <a:rPr lang="en-US" sz="1300" b="1" dirty="0">
                <a:solidFill>
                  <a:srgbClr val="004C97"/>
                </a:solidFill>
              </a:rPr>
            </a:br>
            <a:r>
              <a:rPr lang="en-US" sz="1300" b="1" dirty="0">
                <a:solidFill>
                  <a:srgbClr val="004C97"/>
                </a:solidFill>
              </a:rPr>
              <a:t>selected investment options</a:t>
            </a:r>
          </a:p>
        </p:txBody>
      </p:sp>
      <p:sp>
        <p:nvSpPr>
          <p:cNvPr id="17" name="Text Placeholder 4">
            <a:extLst>
              <a:ext uri="{FF2B5EF4-FFF2-40B4-BE49-F238E27FC236}">
                <a16:creationId xmlns:a16="http://schemas.microsoft.com/office/drawing/2014/main" id="{19CC5965-062B-3C5B-FB23-89F839796345}"/>
              </a:ext>
            </a:extLst>
          </p:cNvPr>
          <p:cNvSpPr txBox="1">
            <a:spLocks/>
          </p:cNvSpPr>
          <p:nvPr/>
        </p:nvSpPr>
        <p:spPr>
          <a:xfrm>
            <a:off x="2247998" y="3233918"/>
            <a:ext cx="838599" cy="123062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500" dirty="0">
                <a:solidFill>
                  <a:srgbClr val="333333"/>
                </a:solidFill>
              </a:rPr>
              <a:t>John:</a:t>
            </a:r>
          </a:p>
          <a:p>
            <a:pPr>
              <a:lnSpc>
                <a:spcPct val="140000"/>
              </a:lnSpc>
            </a:pPr>
            <a:r>
              <a:rPr lang="en-US" sz="1500" dirty="0">
                <a:solidFill>
                  <a:srgbClr val="333333"/>
                </a:solidFill>
              </a:rPr>
              <a:t>Mary:</a:t>
            </a:r>
          </a:p>
          <a:p>
            <a:pPr>
              <a:lnSpc>
                <a:spcPct val="140000"/>
              </a:lnSpc>
            </a:pPr>
            <a:r>
              <a:rPr lang="en-US" sz="1500" dirty="0">
                <a:solidFill>
                  <a:srgbClr val="333333"/>
                </a:solidFill>
              </a:rPr>
              <a:t>James:</a:t>
            </a:r>
          </a:p>
        </p:txBody>
      </p:sp>
      <p:sp>
        <p:nvSpPr>
          <p:cNvPr id="32" name="Rounded Rectangle 31">
            <a:extLst>
              <a:ext uri="{FF2B5EF4-FFF2-40B4-BE49-F238E27FC236}">
                <a16:creationId xmlns:a16="http://schemas.microsoft.com/office/drawing/2014/main" id="{62AA0063-47A3-F3DD-12A0-81FBBE6AA922}"/>
              </a:ext>
            </a:extLst>
          </p:cNvPr>
          <p:cNvSpPr/>
          <p:nvPr/>
        </p:nvSpPr>
        <p:spPr>
          <a:xfrm>
            <a:off x="3064796" y="3353752"/>
            <a:ext cx="367952"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6" name="Rounded Rectangle 35">
            <a:extLst>
              <a:ext uri="{FF2B5EF4-FFF2-40B4-BE49-F238E27FC236}">
                <a16:creationId xmlns:a16="http://schemas.microsoft.com/office/drawing/2014/main" id="{FDD67DEA-53B3-0F2B-8475-03B1A7D7025E}"/>
              </a:ext>
            </a:extLst>
          </p:cNvPr>
          <p:cNvSpPr/>
          <p:nvPr/>
        </p:nvSpPr>
        <p:spPr>
          <a:xfrm>
            <a:off x="3065057" y="3731059"/>
            <a:ext cx="686232"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7" name="Rounded Rectangle 36">
            <a:extLst>
              <a:ext uri="{FF2B5EF4-FFF2-40B4-BE49-F238E27FC236}">
                <a16:creationId xmlns:a16="http://schemas.microsoft.com/office/drawing/2014/main" id="{5B290605-4621-09F7-82FE-A66A31EC7F7C}"/>
              </a:ext>
            </a:extLst>
          </p:cNvPr>
          <p:cNvSpPr/>
          <p:nvPr/>
        </p:nvSpPr>
        <p:spPr>
          <a:xfrm>
            <a:off x="3058704" y="4104441"/>
            <a:ext cx="59863"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38" name="Rectangle 37">
            <a:extLst>
              <a:ext uri="{FF2B5EF4-FFF2-40B4-BE49-F238E27FC236}">
                <a16:creationId xmlns:a16="http://schemas.microsoft.com/office/drawing/2014/main" id="{295B0D06-5441-65B0-A632-AACA02974D12}"/>
              </a:ext>
            </a:extLst>
          </p:cNvPr>
          <p:cNvSpPr/>
          <p:nvPr/>
        </p:nvSpPr>
        <p:spPr>
          <a:xfrm>
            <a:off x="3807586" y="3236740"/>
            <a:ext cx="734496" cy="1136786"/>
          </a:xfrm>
          <a:prstGeom prst="rect">
            <a:avLst/>
          </a:prstGeom>
        </p:spPr>
        <p:txBody>
          <a:bodyPr wrap="none">
            <a:spAutoFit/>
          </a:bodyPr>
          <a:lstStyle/>
          <a:p>
            <a:pPr>
              <a:lnSpc>
                <a:spcPct val="140000"/>
              </a:lnSpc>
              <a:spcBef>
                <a:spcPts val="360"/>
              </a:spcBef>
            </a:pPr>
            <a:r>
              <a:rPr lang="en-US" sz="1500" b="1" dirty="0">
                <a:solidFill>
                  <a:srgbClr val="000000"/>
                </a:solidFill>
              </a:rPr>
              <a:t>0.30%</a:t>
            </a:r>
          </a:p>
          <a:p>
            <a:pPr>
              <a:lnSpc>
                <a:spcPct val="140000"/>
              </a:lnSpc>
              <a:spcBef>
                <a:spcPts val="360"/>
              </a:spcBef>
            </a:pPr>
            <a:r>
              <a:rPr lang="en-US" sz="1500" b="1" dirty="0">
                <a:solidFill>
                  <a:srgbClr val="000000"/>
                </a:solidFill>
              </a:rPr>
              <a:t>0.49%</a:t>
            </a:r>
            <a:endParaRPr lang="en-US" sz="1500" dirty="0">
              <a:solidFill>
                <a:srgbClr val="000000"/>
              </a:solidFill>
            </a:endParaRPr>
          </a:p>
          <a:p>
            <a:pPr>
              <a:lnSpc>
                <a:spcPct val="140000"/>
              </a:lnSpc>
              <a:spcBef>
                <a:spcPts val="360"/>
              </a:spcBef>
            </a:pPr>
            <a:r>
              <a:rPr lang="en-US" sz="1500" b="1" dirty="0">
                <a:solidFill>
                  <a:srgbClr val="000000"/>
                </a:solidFill>
              </a:rPr>
              <a:t>      0%</a:t>
            </a:r>
            <a:endParaRPr lang="en-US" sz="1500" dirty="0">
              <a:solidFill>
                <a:srgbClr val="000000"/>
              </a:solidFill>
            </a:endParaRPr>
          </a:p>
        </p:txBody>
      </p:sp>
      <p:sp>
        <p:nvSpPr>
          <p:cNvPr id="39" name="Text Placeholder 4">
            <a:extLst>
              <a:ext uri="{FF2B5EF4-FFF2-40B4-BE49-F238E27FC236}">
                <a16:creationId xmlns:a16="http://schemas.microsoft.com/office/drawing/2014/main" id="{0A1332FC-3473-291B-5FD4-AE27F7B5BD45}"/>
              </a:ext>
            </a:extLst>
          </p:cNvPr>
          <p:cNvSpPr txBox="1">
            <a:spLocks/>
          </p:cNvSpPr>
          <p:nvPr/>
        </p:nvSpPr>
        <p:spPr>
          <a:xfrm>
            <a:off x="8326349" y="3234172"/>
            <a:ext cx="1030834" cy="146850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500" dirty="0">
                <a:solidFill>
                  <a:srgbClr val="333333"/>
                </a:solidFill>
              </a:rPr>
              <a:t>John:</a:t>
            </a:r>
          </a:p>
          <a:p>
            <a:pPr>
              <a:lnSpc>
                <a:spcPct val="140000"/>
              </a:lnSpc>
            </a:pPr>
            <a:r>
              <a:rPr lang="en-US" sz="1500" dirty="0">
                <a:solidFill>
                  <a:srgbClr val="333333"/>
                </a:solidFill>
              </a:rPr>
              <a:t>Mary:</a:t>
            </a:r>
          </a:p>
          <a:p>
            <a:pPr>
              <a:lnSpc>
                <a:spcPct val="140000"/>
              </a:lnSpc>
            </a:pPr>
            <a:r>
              <a:rPr lang="en-US" sz="1500" dirty="0">
                <a:solidFill>
                  <a:srgbClr val="333333"/>
                </a:solidFill>
              </a:rPr>
              <a:t>James:</a:t>
            </a:r>
          </a:p>
        </p:txBody>
      </p:sp>
      <p:sp>
        <p:nvSpPr>
          <p:cNvPr id="40" name="Text Placeholder 4">
            <a:extLst>
              <a:ext uri="{FF2B5EF4-FFF2-40B4-BE49-F238E27FC236}">
                <a16:creationId xmlns:a16="http://schemas.microsoft.com/office/drawing/2014/main" id="{FFF03667-F8CD-BB6D-99C0-AFA35308596F}"/>
              </a:ext>
            </a:extLst>
          </p:cNvPr>
          <p:cNvSpPr txBox="1">
            <a:spLocks/>
          </p:cNvSpPr>
          <p:nvPr/>
        </p:nvSpPr>
        <p:spPr>
          <a:xfrm>
            <a:off x="8315402" y="2757614"/>
            <a:ext cx="2357295" cy="3931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300" b="1" dirty="0">
                <a:solidFill>
                  <a:srgbClr val="004C97"/>
                </a:solidFill>
              </a:rPr>
              <a:t>Same plan admin fee </a:t>
            </a:r>
            <a:br>
              <a:rPr lang="en-US" sz="1300" b="1" dirty="0">
                <a:solidFill>
                  <a:srgbClr val="004C97"/>
                </a:solidFill>
              </a:rPr>
            </a:br>
            <a:r>
              <a:rPr lang="en-US" sz="1300" b="1" dirty="0">
                <a:solidFill>
                  <a:srgbClr val="004C97"/>
                </a:solidFill>
              </a:rPr>
              <a:t>for all participants</a:t>
            </a:r>
          </a:p>
        </p:txBody>
      </p:sp>
      <p:sp>
        <p:nvSpPr>
          <p:cNvPr id="42" name="Rounded Rectangle 41">
            <a:extLst>
              <a:ext uri="{FF2B5EF4-FFF2-40B4-BE49-F238E27FC236}">
                <a16:creationId xmlns:a16="http://schemas.microsoft.com/office/drawing/2014/main" id="{1142E413-FC39-4957-FE78-D782C008A2A4}"/>
              </a:ext>
            </a:extLst>
          </p:cNvPr>
          <p:cNvSpPr/>
          <p:nvPr/>
        </p:nvSpPr>
        <p:spPr>
          <a:xfrm>
            <a:off x="9139188" y="3354633"/>
            <a:ext cx="455007"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43" name="Rounded Rectangle 42">
            <a:extLst>
              <a:ext uri="{FF2B5EF4-FFF2-40B4-BE49-F238E27FC236}">
                <a16:creationId xmlns:a16="http://schemas.microsoft.com/office/drawing/2014/main" id="{1E072590-935B-9E56-3706-97D7AFC4D90A}"/>
              </a:ext>
            </a:extLst>
          </p:cNvPr>
          <p:cNvSpPr/>
          <p:nvPr/>
        </p:nvSpPr>
        <p:spPr>
          <a:xfrm>
            <a:off x="9139449" y="3731940"/>
            <a:ext cx="455007"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44" name="Rounded Rectangle 43">
            <a:extLst>
              <a:ext uri="{FF2B5EF4-FFF2-40B4-BE49-F238E27FC236}">
                <a16:creationId xmlns:a16="http://schemas.microsoft.com/office/drawing/2014/main" id="{C56F3C6F-F04A-9757-884B-F3F9168639E6}"/>
              </a:ext>
            </a:extLst>
          </p:cNvPr>
          <p:cNvSpPr/>
          <p:nvPr/>
        </p:nvSpPr>
        <p:spPr>
          <a:xfrm>
            <a:off x="9133096" y="4105322"/>
            <a:ext cx="455007" cy="231263"/>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649"/>
            <a:endParaRPr lang="en-US" sz="1600" dirty="0">
              <a:solidFill>
                <a:srgbClr val="FFFFFF"/>
              </a:solidFill>
            </a:endParaRPr>
          </a:p>
        </p:txBody>
      </p:sp>
      <p:sp>
        <p:nvSpPr>
          <p:cNvPr id="46" name="Rectangle 45">
            <a:extLst>
              <a:ext uri="{FF2B5EF4-FFF2-40B4-BE49-F238E27FC236}">
                <a16:creationId xmlns:a16="http://schemas.microsoft.com/office/drawing/2014/main" id="{CDBC04DE-A9AF-E61F-18A8-17187A1EAC5D}"/>
              </a:ext>
            </a:extLst>
          </p:cNvPr>
          <p:cNvSpPr/>
          <p:nvPr/>
        </p:nvSpPr>
        <p:spPr>
          <a:xfrm>
            <a:off x="9715269" y="3231262"/>
            <a:ext cx="736099" cy="1138773"/>
          </a:xfrm>
          <a:prstGeom prst="rect">
            <a:avLst/>
          </a:prstGeom>
        </p:spPr>
        <p:txBody>
          <a:bodyPr wrap="none">
            <a:spAutoFit/>
          </a:bodyPr>
          <a:lstStyle/>
          <a:p>
            <a:pPr>
              <a:lnSpc>
                <a:spcPct val="140000"/>
              </a:lnSpc>
              <a:spcBef>
                <a:spcPts val="360"/>
              </a:spcBef>
            </a:pPr>
            <a:r>
              <a:rPr lang="en-US" sz="1500" b="1" dirty="0">
                <a:solidFill>
                  <a:srgbClr val="4D4E53"/>
                </a:solidFill>
              </a:rPr>
              <a:t>0.30%</a:t>
            </a:r>
          </a:p>
          <a:p>
            <a:pPr>
              <a:lnSpc>
                <a:spcPct val="140000"/>
              </a:lnSpc>
              <a:spcBef>
                <a:spcPts val="360"/>
              </a:spcBef>
            </a:pPr>
            <a:r>
              <a:rPr lang="en-US" sz="1500" b="1" dirty="0">
                <a:solidFill>
                  <a:srgbClr val="4D4E53"/>
                </a:solidFill>
              </a:rPr>
              <a:t>0.30%</a:t>
            </a:r>
            <a:endParaRPr lang="en-US" sz="1500" dirty="0"/>
          </a:p>
          <a:p>
            <a:pPr>
              <a:lnSpc>
                <a:spcPct val="140000"/>
              </a:lnSpc>
              <a:spcBef>
                <a:spcPts val="360"/>
              </a:spcBef>
            </a:pPr>
            <a:r>
              <a:rPr lang="en-US" sz="1500" b="1" dirty="0">
                <a:solidFill>
                  <a:srgbClr val="4D4E53"/>
                </a:solidFill>
              </a:rPr>
              <a:t>0.30%</a:t>
            </a:r>
          </a:p>
        </p:txBody>
      </p:sp>
      <p:sp>
        <p:nvSpPr>
          <p:cNvPr id="47" name="Round Same Side Corner Rectangle 46">
            <a:extLst>
              <a:ext uri="{FF2B5EF4-FFF2-40B4-BE49-F238E27FC236}">
                <a16:creationId xmlns:a16="http://schemas.microsoft.com/office/drawing/2014/main" id="{4DA08F06-637B-59FB-9774-D1CB3D74DBB1}"/>
              </a:ext>
            </a:extLst>
          </p:cNvPr>
          <p:cNvSpPr/>
          <p:nvPr/>
        </p:nvSpPr>
        <p:spPr>
          <a:xfrm>
            <a:off x="1284876" y="2287034"/>
            <a:ext cx="2907950" cy="262328"/>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BED2D1D0-AD5F-7B36-2977-51C6A9563F67}"/>
              </a:ext>
            </a:extLst>
          </p:cNvPr>
          <p:cNvSpPr txBox="1"/>
          <p:nvPr/>
        </p:nvSpPr>
        <p:spPr>
          <a:xfrm>
            <a:off x="1337673" y="2303175"/>
            <a:ext cx="2846098" cy="246221"/>
          </a:xfrm>
          <a:prstGeom prst="rect">
            <a:avLst/>
          </a:prstGeom>
          <a:noFill/>
        </p:spPr>
        <p:txBody>
          <a:bodyPr wrap="square" lIns="0" tIns="0" rIns="0" bIns="0">
            <a:spAutoFit/>
          </a:bodyPr>
          <a:lstStyle/>
          <a:p>
            <a:r>
              <a:rPr lang="en-US" sz="1600" b="1" dirty="0">
                <a:solidFill>
                  <a:srgbClr val="004C97"/>
                </a:solidFill>
                <a:latin typeface="FS Elliot Pro" panose="02000503040000020004" pitchFamily="2" charset="0"/>
              </a:rPr>
              <a:t>Option 2 • How does it work?</a:t>
            </a:r>
          </a:p>
        </p:txBody>
      </p:sp>
      <p:sp>
        <p:nvSpPr>
          <p:cNvPr id="58" name="Text Placeholder 6">
            <a:extLst>
              <a:ext uri="{FF2B5EF4-FFF2-40B4-BE49-F238E27FC236}">
                <a16:creationId xmlns:a16="http://schemas.microsoft.com/office/drawing/2014/main" id="{EF803A40-4849-04E8-5438-8BDAE0873EAB}"/>
              </a:ext>
            </a:extLst>
          </p:cNvPr>
          <p:cNvSpPr txBox="1">
            <a:spLocks/>
          </p:cNvSpPr>
          <p:nvPr/>
        </p:nvSpPr>
        <p:spPr>
          <a:xfrm>
            <a:off x="1417442" y="5128412"/>
            <a:ext cx="902971" cy="338323"/>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b="1" dirty="0">
                <a:solidFill>
                  <a:srgbClr val="0076CF"/>
                </a:solidFill>
              </a:rPr>
              <a:t>Result</a:t>
            </a:r>
            <a:endParaRPr lang="en-US" sz="1800" b="1" baseline="30000" dirty="0">
              <a:solidFill>
                <a:srgbClr val="0076CF"/>
              </a:solidFill>
            </a:endParaRPr>
          </a:p>
        </p:txBody>
      </p:sp>
      <p:cxnSp>
        <p:nvCxnSpPr>
          <p:cNvPr id="59" name="Straight Connector 58">
            <a:extLst>
              <a:ext uri="{FF2B5EF4-FFF2-40B4-BE49-F238E27FC236}">
                <a16:creationId xmlns:a16="http://schemas.microsoft.com/office/drawing/2014/main" id="{41D9FB00-F86F-492B-2971-50E287E595C9}"/>
              </a:ext>
            </a:extLst>
          </p:cNvPr>
          <p:cNvCxnSpPr>
            <a:cxnSpLocks/>
          </p:cNvCxnSpPr>
          <p:nvPr/>
        </p:nvCxnSpPr>
        <p:spPr>
          <a:xfrm>
            <a:off x="2337899" y="5028382"/>
            <a:ext cx="0" cy="487516"/>
          </a:xfrm>
          <a:prstGeom prst="line">
            <a:avLst/>
          </a:prstGeom>
          <a:ln w="12700" cap="rnd">
            <a:solidFill>
              <a:srgbClr val="333333"/>
            </a:solidFill>
            <a:prstDash val="solid"/>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1D28E919-F755-93B6-C5EC-B47E40FBB6A9}"/>
              </a:ext>
            </a:extLst>
          </p:cNvPr>
          <p:cNvSpPr txBox="1"/>
          <p:nvPr/>
        </p:nvSpPr>
        <p:spPr>
          <a:xfrm>
            <a:off x="2464971" y="4977479"/>
            <a:ext cx="8026566" cy="553998"/>
          </a:xfrm>
          <a:prstGeom prst="rect">
            <a:avLst/>
          </a:prstGeom>
          <a:noFill/>
        </p:spPr>
        <p:txBody>
          <a:bodyPr wrap="square" lIns="0" tIns="0" rIns="0" bIns="0" rtlCol="0">
            <a:spAutoFit/>
          </a:bodyPr>
          <a:lstStyle/>
          <a:p>
            <a:r>
              <a:rPr lang="en-US" dirty="0">
                <a:solidFill>
                  <a:srgbClr val="333333"/>
                </a:solidFill>
              </a:rPr>
              <a:t>All revenue sharing is credited back; all participants pay the same proportion of plan admin fees</a:t>
            </a:r>
          </a:p>
        </p:txBody>
      </p:sp>
      <p:sp>
        <p:nvSpPr>
          <p:cNvPr id="78" name="Oval 77">
            <a:extLst>
              <a:ext uri="{FF2B5EF4-FFF2-40B4-BE49-F238E27FC236}">
                <a16:creationId xmlns:a16="http://schemas.microsoft.com/office/drawing/2014/main" id="{2BEE2D80-1C9C-FC48-7D16-DEB6D168FF3E}"/>
              </a:ext>
            </a:extLst>
          </p:cNvPr>
          <p:cNvSpPr/>
          <p:nvPr/>
        </p:nvSpPr>
        <p:spPr>
          <a:xfrm>
            <a:off x="1359650" y="3378789"/>
            <a:ext cx="791158" cy="791158"/>
          </a:xfrm>
          <a:prstGeom prst="ellipse">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B44E385C-16DC-66D9-A4DA-11D6D2040B6C}"/>
              </a:ext>
            </a:extLst>
          </p:cNvPr>
          <p:cNvSpPr/>
          <p:nvPr/>
        </p:nvSpPr>
        <p:spPr>
          <a:xfrm>
            <a:off x="1343774" y="3347037"/>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5E95F1F8-9446-AEF5-E484-094364230716}"/>
              </a:ext>
            </a:extLst>
          </p:cNvPr>
          <p:cNvSpPr/>
          <p:nvPr/>
        </p:nvSpPr>
        <p:spPr>
          <a:xfrm>
            <a:off x="7462161" y="3378789"/>
            <a:ext cx="791158" cy="791158"/>
          </a:xfrm>
          <a:prstGeom prst="ellipse">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E03D0EDB-7086-8D33-27ED-253B14DDAEB9}"/>
              </a:ext>
            </a:extLst>
          </p:cNvPr>
          <p:cNvSpPr/>
          <p:nvPr/>
        </p:nvSpPr>
        <p:spPr>
          <a:xfrm>
            <a:off x="7446285" y="3347037"/>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Graphic 81">
            <a:extLst>
              <a:ext uri="{FF2B5EF4-FFF2-40B4-BE49-F238E27FC236}">
                <a16:creationId xmlns:a16="http://schemas.microsoft.com/office/drawing/2014/main" id="{82FEC96D-1862-8A3E-A7D7-4BBC6254D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7296" y="3552071"/>
            <a:ext cx="400050" cy="400050"/>
          </a:xfrm>
          <a:prstGeom prst="rect">
            <a:avLst/>
          </a:prstGeom>
        </p:spPr>
      </p:pic>
      <p:pic>
        <p:nvPicPr>
          <p:cNvPr id="83" name="Graphic 82">
            <a:extLst>
              <a:ext uri="{FF2B5EF4-FFF2-40B4-BE49-F238E27FC236}">
                <a16:creationId xmlns:a16="http://schemas.microsoft.com/office/drawing/2014/main" id="{A001C869-917C-D9F7-3928-8195FFE493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1346" y="3587770"/>
            <a:ext cx="428624" cy="342899"/>
          </a:xfrm>
          <a:prstGeom prst="rect">
            <a:avLst/>
          </a:prstGeom>
        </p:spPr>
      </p:pic>
      <p:grpSp>
        <p:nvGrpSpPr>
          <p:cNvPr id="68" name="Group 67"/>
          <p:cNvGrpSpPr>
            <a:grpSpLocks noChangeAspect="1"/>
          </p:cNvGrpSpPr>
          <p:nvPr/>
        </p:nvGrpSpPr>
        <p:grpSpPr>
          <a:xfrm flipH="1">
            <a:off x="4693914" y="3740499"/>
            <a:ext cx="84295" cy="168589"/>
            <a:chOff x="746126" y="9010650"/>
            <a:chExt cx="69849" cy="139700"/>
          </a:xfrm>
        </p:grpSpPr>
        <p:cxnSp>
          <p:nvCxnSpPr>
            <p:cNvPr id="69" name="Straight Connector 68">
              <a:hlinkClick r:id="rId7" action="ppaction://hlinksldjump"/>
            </p:cNvPr>
            <p:cNvCxnSpPr/>
            <p:nvPr/>
          </p:nvCxnSpPr>
          <p:spPr>
            <a:xfrm flipH="1">
              <a:off x="746126" y="9010650"/>
              <a:ext cx="69849" cy="69850"/>
            </a:xfrm>
            <a:prstGeom prst="line">
              <a:avLst/>
            </a:prstGeom>
            <a:ln w="38100" cap="rnd" cmpd="sng">
              <a:solidFill>
                <a:srgbClr val="004A94"/>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rId7" action="ppaction://hlinksldjump"/>
            </p:cNvPr>
            <p:cNvCxnSpPr/>
            <p:nvPr/>
          </p:nvCxnSpPr>
          <p:spPr>
            <a:xfrm flipH="1" flipV="1">
              <a:off x="746126" y="9080500"/>
              <a:ext cx="69849" cy="69850"/>
            </a:xfrm>
            <a:prstGeom prst="line">
              <a:avLst/>
            </a:prstGeom>
            <a:ln w="38100" cap="rnd" cmpd="sng">
              <a:solidFill>
                <a:srgbClr val="004A94"/>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hlinkClick r:id="rId7" action="ppaction://hlinksldjump"/>
            </p:cNvPr>
            <p:cNvCxnSpPr/>
            <p:nvPr/>
          </p:nvCxnSpPr>
          <p:spPr>
            <a:xfrm flipH="1" flipV="1">
              <a:off x="746127" y="9080500"/>
              <a:ext cx="44448" cy="44450"/>
            </a:xfrm>
            <a:prstGeom prst="line">
              <a:avLst/>
            </a:prstGeom>
            <a:ln w="38100" cap="sq" cmpd="sng">
              <a:solidFill>
                <a:srgbClr val="004A94"/>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2F93914E-8171-D1DC-E86D-68286D5C7909}"/>
              </a:ext>
            </a:extLst>
          </p:cNvPr>
          <p:cNvSpPr/>
          <p:nvPr/>
        </p:nvSpPr>
        <p:spPr>
          <a:xfrm>
            <a:off x="0" y="-4374"/>
            <a:ext cx="12192000" cy="1893181"/>
          </a:xfrm>
          <a:prstGeom prst="rect">
            <a:avLst/>
          </a:prstGeom>
          <a:gradFill flip="none" rotWithShape="1">
            <a:gsLst>
              <a:gs pos="25000">
                <a:srgbClr val="004C97"/>
              </a:gs>
              <a:gs pos="99000">
                <a:srgbClr val="0091DA"/>
              </a:gs>
            </a:gsLst>
            <a:lin ang="18900000" scaled="1"/>
            <a:tileRect/>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942" b="0" i="0" u="none" strike="noStrike" kern="0" cap="none" spc="0" normalizeH="0" baseline="0" noProof="0" dirty="0">
              <a:ln>
                <a:noFill/>
              </a:ln>
              <a:solidFill>
                <a:prstClr val="white"/>
              </a:solidFill>
              <a:effectLst/>
              <a:uLnTx/>
              <a:uFillTx/>
              <a:latin typeface="FS Elliot Pro"/>
              <a:ea typeface="+mn-ea"/>
              <a:cs typeface="+mn-cs"/>
            </a:endParaRPr>
          </a:p>
        </p:txBody>
      </p:sp>
      <p:sp>
        <p:nvSpPr>
          <p:cNvPr id="7" name="Title 3">
            <a:extLst>
              <a:ext uri="{FF2B5EF4-FFF2-40B4-BE49-F238E27FC236}">
                <a16:creationId xmlns:a16="http://schemas.microsoft.com/office/drawing/2014/main" id="{D60F9422-B0FF-2806-DA75-627F1FB90670}"/>
              </a:ext>
            </a:extLst>
          </p:cNvPr>
          <p:cNvSpPr txBox="1">
            <a:spLocks/>
          </p:cNvSpPr>
          <p:nvPr/>
        </p:nvSpPr>
        <p:spPr>
          <a:xfrm>
            <a:off x="611792" y="677344"/>
            <a:ext cx="10967991" cy="824443"/>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90000"/>
              </a:lnSpc>
            </a:pPr>
            <a:r>
              <a:rPr lang="en-US" sz="4400" dirty="0">
                <a:solidFill>
                  <a:schemeClr val="bg1"/>
                </a:solidFill>
                <a:latin typeface="FS Elliot Pro Light"/>
                <a:cs typeface="FS Elliot Pro Light"/>
              </a:rPr>
              <a:t>Zero revenue sharing through fee credits</a:t>
            </a:r>
          </a:p>
        </p:txBody>
      </p:sp>
      <p:sp>
        <p:nvSpPr>
          <p:cNvPr id="9" name="TextBox 8">
            <a:extLst>
              <a:ext uri="{FF2B5EF4-FFF2-40B4-BE49-F238E27FC236}">
                <a16:creationId xmlns:a16="http://schemas.microsoft.com/office/drawing/2014/main" id="{C61BE16B-5729-D513-7F2A-32EDC76AFA63}"/>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11" name="Footer Placeholder 4">
            <a:extLst>
              <a:ext uri="{FF2B5EF4-FFF2-40B4-BE49-F238E27FC236}">
                <a16:creationId xmlns:a16="http://schemas.microsoft.com/office/drawing/2014/main" id="{D9F39512-04B3-F20C-91B9-C3CEA326F684}"/>
              </a:ext>
            </a:extLst>
          </p:cNvPr>
          <p:cNvSpPr>
            <a:spLocks noGrp="1"/>
          </p:cNvSpPr>
          <p:nvPr>
            <p:ph type="ftr" sz="quarter" idx="3"/>
          </p:nvPr>
        </p:nvSpPr>
        <p:spPr>
          <a:xfrm>
            <a:off x="111683" y="6528589"/>
            <a:ext cx="3860800" cy="273844"/>
          </a:xfrm>
        </p:spPr>
        <p:txBody>
          <a:bodyPr/>
          <a:lstStyle/>
          <a:p>
            <a:r>
              <a:rPr lang="en-US" sz="800" dirty="0"/>
              <a:t>PQ11486W-04 | 2846865-042023 | 05/2023</a:t>
            </a:r>
          </a:p>
        </p:txBody>
      </p:sp>
      <p:sp>
        <p:nvSpPr>
          <p:cNvPr id="12" name="TextBox 11">
            <a:extLst>
              <a:ext uri="{FF2B5EF4-FFF2-40B4-BE49-F238E27FC236}">
                <a16:creationId xmlns:a16="http://schemas.microsoft.com/office/drawing/2014/main" id="{C11AD32F-1BCC-413A-6EA8-96F211084051}"/>
              </a:ext>
            </a:extLst>
          </p:cNvPr>
          <p:cNvSpPr txBox="1"/>
          <p:nvPr/>
        </p:nvSpPr>
        <p:spPr>
          <a:xfrm>
            <a:off x="111683" y="6172200"/>
            <a:ext cx="3118534" cy="215444"/>
          </a:xfrm>
          <a:prstGeom prst="rect">
            <a:avLst/>
          </a:prstGeom>
          <a:noFill/>
        </p:spPr>
        <p:txBody>
          <a:bodyPr wrap="square" rtlCol="0">
            <a:spAutoFit/>
          </a:bodyPr>
          <a:lstStyle/>
          <a:p>
            <a:r>
              <a:rPr lang="en-US" sz="800" dirty="0">
                <a:solidFill>
                  <a:schemeClr val="tx1">
                    <a:lumMod val="75000"/>
                  </a:schemeClr>
                </a:solidFill>
              </a:rPr>
              <a:t>For illustrative purposes only.</a:t>
            </a:r>
          </a:p>
        </p:txBody>
      </p:sp>
      <p:sp>
        <p:nvSpPr>
          <p:cNvPr id="87" name="Text Placeholder 4">
            <a:extLst>
              <a:ext uri="{FF2B5EF4-FFF2-40B4-BE49-F238E27FC236}">
                <a16:creationId xmlns:a16="http://schemas.microsoft.com/office/drawing/2014/main" id="{168B9794-EAD7-12D2-5E92-6BE3DDA8FEDF}"/>
              </a:ext>
            </a:extLst>
          </p:cNvPr>
          <p:cNvSpPr txBox="1">
            <a:spLocks/>
          </p:cNvSpPr>
          <p:nvPr/>
        </p:nvSpPr>
        <p:spPr>
          <a:xfrm>
            <a:off x="5049346" y="2758255"/>
            <a:ext cx="2376377" cy="38258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300" b="1" dirty="0">
                <a:solidFill>
                  <a:srgbClr val="004C97"/>
                </a:solidFill>
              </a:rPr>
              <a:t>Revenue sharing credited back to participant</a:t>
            </a:r>
          </a:p>
        </p:txBody>
      </p:sp>
      <p:sp>
        <p:nvSpPr>
          <p:cNvPr id="88" name="Oval 87">
            <a:extLst>
              <a:ext uri="{FF2B5EF4-FFF2-40B4-BE49-F238E27FC236}">
                <a16:creationId xmlns:a16="http://schemas.microsoft.com/office/drawing/2014/main" id="{8371C01C-7682-F38A-7E40-352E927FB8ED}"/>
              </a:ext>
            </a:extLst>
          </p:cNvPr>
          <p:cNvSpPr/>
          <p:nvPr/>
        </p:nvSpPr>
        <p:spPr>
          <a:xfrm>
            <a:off x="5065222" y="3378789"/>
            <a:ext cx="791158" cy="791158"/>
          </a:xfrm>
          <a:prstGeom prst="ellipse">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DD35FFED-C3DE-D145-3C31-E07DFB4058BE}"/>
              </a:ext>
            </a:extLst>
          </p:cNvPr>
          <p:cNvSpPr/>
          <p:nvPr/>
        </p:nvSpPr>
        <p:spPr>
          <a:xfrm>
            <a:off x="5049346" y="3347037"/>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0" name="Graphic 89">
            <a:extLst>
              <a:ext uri="{FF2B5EF4-FFF2-40B4-BE49-F238E27FC236}">
                <a16:creationId xmlns:a16="http://schemas.microsoft.com/office/drawing/2014/main" id="{15E3519B-8AC4-BEEF-B56D-1A0BD5CE6D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6918" y="3587770"/>
            <a:ext cx="428624" cy="342899"/>
          </a:xfrm>
          <a:prstGeom prst="rect">
            <a:avLst/>
          </a:prstGeom>
        </p:spPr>
      </p:pic>
      <p:sp>
        <p:nvSpPr>
          <p:cNvPr id="91" name="Rectangle 90">
            <a:extLst>
              <a:ext uri="{FF2B5EF4-FFF2-40B4-BE49-F238E27FC236}">
                <a16:creationId xmlns:a16="http://schemas.microsoft.com/office/drawing/2014/main" id="{CA12D894-DB42-074B-18F0-29898D7045A3}"/>
              </a:ext>
            </a:extLst>
          </p:cNvPr>
          <p:cNvSpPr/>
          <p:nvPr/>
        </p:nvSpPr>
        <p:spPr>
          <a:xfrm>
            <a:off x="5963746" y="3236740"/>
            <a:ext cx="795411" cy="1136786"/>
          </a:xfrm>
          <a:prstGeom prst="rect">
            <a:avLst/>
          </a:prstGeom>
        </p:spPr>
        <p:txBody>
          <a:bodyPr wrap="none">
            <a:spAutoFit/>
          </a:bodyPr>
          <a:lstStyle/>
          <a:p>
            <a:pPr>
              <a:lnSpc>
                <a:spcPct val="140000"/>
              </a:lnSpc>
              <a:spcBef>
                <a:spcPts val="360"/>
              </a:spcBef>
            </a:pPr>
            <a:r>
              <a:rPr lang="en-US" sz="1500" b="1" dirty="0">
                <a:solidFill>
                  <a:srgbClr val="000000"/>
                </a:solidFill>
              </a:rPr>
              <a:t>-0.30%</a:t>
            </a:r>
          </a:p>
          <a:p>
            <a:pPr>
              <a:lnSpc>
                <a:spcPct val="140000"/>
              </a:lnSpc>
              <a:spcBef>
                <a:spcPts val="360"/>
              </a:spcBef>
            </a:pPr>
            <a:r>
              <a:rPr lang="en-US" sz="1500" b="1" dirty="0">
                <a:solidFill>
                  <a:srgbClr val="000000"/>
                </a:solidFill>
              </a:rPr>
              <a:t>-0.49%</a:t>
            </a:r>
            <a:endParaRPr lang="en-US" sz="1500" dirty="0">
              <a:solidFill>
                <a:srgbClr val="000000"/>
              </a:solidFill>
            </a:endParaRPr>
          </a:p>
          <a:p>
            <a:pPr>
              <a:lnSpc>
                <a:spcPct val="140000"/>
              </a:lnSpc>
              <a:spcBef>
                <a:spcPts val="360"/>
              </a:spcBef>
            </a:pPr>
            <a:r>
              <a:rPr lang="en-US" sz="1500" b="1" dirty="0">
                <a:solidFill>
                  <a:srgbClr val="000000"/>
                </a:solidFill>
              </a:rPr>
              <a:t>       0%</a:t>
            </a:r>
            <a:endParaRPr lang="en-US" sz="1500" dirty="0">
              <a:solidFill>
                <a:srgbClr val="000000"/>
              </a:solidFill>
            </a:endParaRPr>
          </a:p>
        </p:txBody>
      </p:sp>
      <p:sp>
        <p:nvSpPr>
          <p:cNvPr id="92" name="Text Placeholder 4">
            <a:extLst>
              <a:ext uri="{FF2B5EF4-FFF2-40B4-BE49-F238E27FC236}">
                <a16:creationId xmlns:a16="http://schemas.microsoft.com/office/drawing/2014/main" id="{C68D1D38-5F2C-4147-3D49-14D8E9137819}"/>
              </a:ext>
            </a:extLst>
          </p:cNvPr>
          <p:cNvSpPr txBox="1">
            <a:spLocks/>
          </p:cNvSpPr>
          <p:nvPr/>
        </p:nvSpPr>
        <p:spPr>
          <a:xfrm>
            <a:off x="6259988" y="4211412"/>
            <a:ext cx="1622448" cy="146850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13294B"/>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500" dirty="0">
                <a:solidFill>
                  <a:srgbClr val="333333"/>
                </a:solidFill>
              </a:rPr>
              <a:t>(no change)</a:t>
            </a:r>
          </a:p>
        </p:txBody>
      </p:sp>
      <p:grpSp>
        <p:nvGrpSpPr>
          <p:cNvPr id="94" name="Group 93">
            <a:extLst>
              <a:ext uri="{FF2B5EF4-FFF2-40B4-BE49-F238E27FC236}">
                <a16:creationId xmlns:a16="http://schemas.microsoft.com/office/drawing/2014/main" id="{91F4C028-5C54-4235-7B77-D6FD31C1A41E}"/>
              </a:ext>
            </a:extLst>
          </p:cNvPr>
          <p:cNvGrpSpPr>
            <a:grpSpLocks noChangeAspect="1"/>
          </p:cNvGrpSpPr>
          <p:nvPr/>
        </p:nvGrpSpPr>
        <p:grpSpPr>
          <a:xfrm flipH="1">
            <a:off x="7128588" y="3740499"/>
            <a:ext cx="84295" cy="168589"/>
            <a:chOff x="746126" y="9010650"/>
            <a:chExt cx="69849" cy="139700"/>
          </a:xfrm>
        </p:grpSpPr>
        <p:cxnSp>
          <p:nvCxnSpPr>
            <p:cNvPr id="95" name="Straight Connector 94">
              <a:hlinkClick r:id="rId7" action="ppaction://hlinksldjump"/>
              <a:extLst>
                <a:ext uri="{FF2B5EF4-FFF2-40B4-BE49-F238E27FC236}">
                  <a16:creationId xmlns:a16="http://schemas.microsoft.com/office/drawing/2014/main" id="{E8E13C14-6C3D-B576-8FDD-DCD315A5C3A3}"/>
                </a:ext>
              </a:extLst>
            </p:cNvPr>
            <p:cNvCxnSpPr/>
            <p:nvPr/>
          </p:nvCxnSpPr>
          <p:spPr>
            <a:xfrm flipH="1">
              <a:off x="746126" y="9010650"/>
              <a:ext cx="69849" cy="69850"/>
            </a:xfrm>
            <a:prstGeom prst="line">
              <a:avLst/>
            </a:prstGeom>
            <a:ln w="38100" cap="rnd" cmpd="sng">
              <a:solidFill>
                <a:srgbClr val="004A94"/>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hlinkClick r:id="rId7" action="ppaction://hlinksldjump"/>
              <a:extLst>
                <a:ext uri="{FF2B5EF4-FFF2-40B4-BE49-F238E27FC236}">
                  <a16:creationId xmlns:a16="http://schemas.microsoft.com/office/drawing/2014/main" id="{1D9F807A-BB1A-415C-5ABF-3083EEE1A52F}"/>
                </a:ext>
              </a:extLst>
            </p:cNvPr>
            <p:cNvCxnSpPr/>
            <p:nvPr/>
          </p:nvCxnSpPr>
          <p:spPr>
            <a:xfrm flipH="1" flipV="1">
              <a:off x="746126" y="9080500"/>
              <a:ext cx="69849" cy="69850"/>
            </a:xfrm>
            <a:prstGeom prst="line">
              <a:avLst/>
            </a:prstGeom>
            <a:ln w="38100" cap="rnd" cmpd="sng">
              <a:solidFill>
                <a:srgbClr val="004A94"/>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hlinkClick r:id="rId7" action="ppaction://hlinksldjump"/>
              <a:extLst>
                <a:ext uri="{FF2B5EF4-FFF2-40B4-BE49-F238E27FC236}">
                  <a16:creationId xmlns:a16="http://schemas.microsoft.com/office/drawing/2014/main" id="{A1659163-65C5-686A-24B7-C0765575AE8E}"/>
                </a:ext>
              </a:extLst>
            </p:cNvPr>
            <p:cNvCxnSpPr/>
            <p:nvPr/>
          </p:nvCxnSpPr>
          <p:spPr>
            <a:xfrm flipH="1" flipV="1">
              <a:off x="746127" y="9080500"/>
              <a:ext cx="44448" cy="44450"/>
            </a:xfrm>
            <a:prstGeom prst="line">
              <a:avLst/>
            </a:prstGeom>
            <a:ln w="38100" cap="sq" cmpd="sng">
              <a:solidFill>
                <a:srgbClr val="004A94"/>
              </a:solidFill>
            </a:ln>
            <a:effectLst/>
          </p:spPr>
          <p:style>
            <a:lnRef idx="2">
              <a:schemeClr val="accent1"/>
            </a:lnRef>
            <a:fillRef idx="0">
              <a:schemeClr val="accent1"/>
            </a:fillRef>
            <a:effectRef idx="1">
              <a:schemeClr val="accent1"/>
            </a:effectRef>
            <a:fontRef idx="minor">
              <a:schemeClr val="tx1"/>
            </a:fontRef>
          </p:style>
        </p:cxnSp>
      </p:grpSp>
      <p:sp>
        <p:nvSpPr>
          <p:cNvPr id="3" name="TextBox 7">
            <a:extLst>
              <a:ext uri="{FF2B5EF4-FFF2-40B4-BE49-F238E27FC236}">
                <a16:creationId xmlns:a16="http://schemas.microsoft.com/office/drawing/2014/main" id="{7FE2CAAC-FCB3-C1CB-74B8-251C29595BAF}"/>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340353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43DD67-B6A3-367C-6BED-3A704BC3C290}"/>
              </a:ext>
            </a:extLst>
          </p:cNvPr>
          <p:cNvSpPr/>
          <p:nvPr/>
        </p:nvSpPr>
        <p:spPr>
          <a:xfrm rot="10800000">
            <a:off x="-1" y="0"/>
            <a:ext cx="12192000" cy="1906859"/>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Title 3">
            <a:extLst>
              <a:ext uri="{FF2B5EF4-FFF2-40B4-BE49-F238E27FC236}">
                <a16:creationId xmlns:a16="http://schemas.microsoft.com/office/drawing/2014/main" id="{19546772-0B96-0804-B818-E2878675C599}"/>
              </a:ext>
            </a:extLst>
          </p:cNvPr>
          <p:cNvSpPr txBox="1">
            <a:spLocks noChangeArrowheads="1"/>
          </p:cNvSpPr>
          <p:nvPr/>
        </p:nvSpPr>
        <p:spPr bwMode="auto">
          <a:xfrm>
            <a:off x="842861" y="740846"/>
            <a:ext cx="11349139" cy="793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0076CF"/>
                </a:solidFill>
                <a:latin typeface="FS Elliot Pro Light" panose="02000503040000020004" pitchFamily="2" charset="0"/>
              </a:rPr>
              <a:t>Zero revenue sharing through fee credits</a:t>
            </a:r>
          </a:p>
        </p:txBody>
      </p:sp>
      <p:sp>
        <p:nvSpPr>
          <p:cNvPr id="15" name="TextBox 14">
            <a:extLst>
              <a:ext uri="{FF2B5EF4-FFF2-40B4-BE49-F238E27FC236}">
                <a16:creationId xmlns:a16="http://schemas.microsoft.com/office/drawing/2014/main" id="{16FB4312-5660-5B92-8866-CA7B1824D0FF}"/>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17" name="Footer Placeholder 4">
            <a:extLst>
              <a:ext uri="{FF2B5EF4-FFF2-40B4-BE49-F238E27FC236}">
                <a16:creationId xmlns:a16="http://schemas.microsoft.com/office/drawing/2014/main" id="{E6F219AA-6FE4-8202-19BA-4EFE41650ABA}"/>
              </a:ext>
            </a:extLst>
          </p:cNvPr>
          <p:cNvSpPr txBox="1">
            <a:spLocks/>
          </p:cNvSpPr>
          <p:nvPr/>
        </p:nvSpPr>
        <p:spPr>
          <a:xfrm>
            <a:off x="111683" y="6528589"/>
            <a:ext cx="3860800" cy="273844"/>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PQ11486W-04 | 2846865-042023 | 05/2023</a:t>
            </a:r>
          </a:p>
        </p:txBody>
      </p:sp>
      <p:sp>
        <p:nvSpPr>
          <p:cNvPr id="23" name="Round Same Side Corner Rectangle 22">
            <a:extLst>
              <a:ext uri="{FF2B5EF4-FFF2-40B4-BE49-F238E27FC236}">
                <a16:creationId xmlns:a16="http://schemas.microsoft.com/office/drawing/2014/main" id="{D8B8ECD5-65C1-0D71-D018-CE9FCFF12AAC}"/>
              </a:ext>
            </a:extLst>
          </p:cNvPr>
          <p:cNvSpPr/>
          <p:nvPr/>
        </p:nvSpPr>
        <p:spPr>
          <a:xfrm>
            <a:off x="1997766" y="1723239"/>
            <a:ext cx="2008178" cy="350299"/>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9824FCF-8985-ABAF-912A-A01CA02C6C4A}"/>
              </a:ext>
            </a:extLst>
          </p:cNvPr>
          <p:cNvSpPr txBox="1"/>
          <p:nvPr/>
        </p:nvSpPr>
        <p:spPr>
          <a:xfrm>
            <a:off x="2096986" y="1739381"/>
            <a:ext cx="1961208" cy="307777"/>
          </a:xfrm>
          <a:prstGeom prst="rect">
            <a:avLst/>
          </a:prstGeom>
          <a:noFill/>
        </p:spPr>
        <p:txBody>
          <a:bodyPr wrap="square" lIns="0" tIns="0" rIns="0" bIns="0">
            <a:spAutoFit/>
          </a:bodyPr>
          <a:lstStyle/>
          <a:p>
            <a:r>
              <a:rPr lang="en-US" sz="2000" b="1" dirty="0">
                <a:solidFill>
                  <a:srgbClr val="004C97"/>
                </a:solidFill>
                <a:latin typeface="FS Elliot Pro" panose="02000503040000020004" pitchFamily="2" charset="0"/>
              </a:rPr>
              <a:t>Considerations</a:t>
            </a:r>
          </a:p>
        </p:txBody>
      </p:sp>
      <p:sp>
        <p:nvSpPr>
          <p:cNvPr id="25" name="Content Placeholder 2">
            <a:extLst>
              <a:ext uri="{FF2B5EF4-FFF2-40B4-BE49-F238E27FC236}">
                <a16:creationId xmlns:a16="http://schemas.microsoft.com/office/drawing/2014/main" id="{8195CFE8-B7EF-38A8-7E6F-DDF97ADCA711}"/>
              </a:ext>
            </a:extLst>
          </p:cNvPr>
          <p:cNvSpPr txBox="1">
            <a:spLocks/>
          </p:cNvSpPr>
          <p:nvPr/>
        </p:nvSpPr>
        <p:spPr>
          <a:xfrm>
            <a:off x="1988329" y="2228397"/>
            <a:ext cx="7187018" cy="2555275"/>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2400"/>
              </a:spcAft>
              <a:buClr>
                <a:srgbClr val="4D4E53"/>
              </a:buClr>
              <a:buNone/>
            </a:pPr>
            <a:r>
              <a:rPr lang="en-US" sz="2000" dirty="0">
                <a:solidFill>
                  <a:srgbClr val="333333"/>
                </a:solidFill>
              </a:rPr>
              <a:t>Clear separation of fees</a:t>
            </a:r>
          </a:p>
          <a:p>
            <a:pPr marL="0" indent="0">
              <a:spcBef>
                <a:spcPts val="0"/>
              </a:spcBef>
              <a:spcAft>
                <a:spcPts val="2400"/>
              </a:spcAft>
              <a:buClr>
                <a:srgbClr val="4D4E53"/>
              </a:buClr>
              <a:buNone/>
            </a:pPr>
            <a:r>
              <a:rPr lang="en-US" sz="2000" dirty="0">
                <a:solidFill>
                  <a:srgbClr val="333333"/>
                </a:solidFill>
              </a:rPr>
              <a:t>Easy to understand</a:t>
            </a:r>
          </a:p>
          <a:p>
            <a:pPr marL="0" indent="0">
              <a:spcBef>
                <a:spcPts val="0"/>
              </a:spcBef>
              <a:spcAft>
                <a:spcPts val="2400"/>
              </a:spcAft>
              <a:buClr>
                <a:srgbClr val="4D4E53"/>
              </a:buClr>
              <a:buNone/>
            </a:pPr>
            <a:r>
              <a:rPr lang="en-US" sz="2000" dirty="0">
                <a:solidFill>
                  <a:srgbClr val="333333"/>
                </a:solidFill>
              </a:rPr>
              <a:t>May include investment options with lower fees</a:t>
            </a:r>
          </a:p>
          <a:p>
            <a:pPr marL="0" indent="0">
              <a:spcBef>
                <a:spcPts val="0"/>
              </a:spcBef>
              <a:spcAft>
                <a:spcPts val="2400"/>
              </a:spcAft>
              <a:buClr>
                <a:srgbClr val="4D4E53"/>
              </a:buClr>
              <a:buNone/>
            </a:pPr>
            <a:r>
              <a:rPr lang="en-US" sz="2000" dirty="0">
                <a:solidFill>
                  <a:srgbClr val="333333"/>
                </a:solidFill>
              </a:rPr>
              <a:t>Investment flexibility</a:t>
            </a:r>
          </a:p>
          <a:p>
            <a:pPr marL="0" indent="0">
              <a:spcBef>
                <a:spcPts val="0"/>
              </a:spcBef>
              <a:spcAft>
                <a:spcPts val="2400"/>
              </a:spcAft>
              <a:buClr>
                <a:srgbClr val="4D4E53"/>
              </a:buClr>
              <a:buNone/>
            </a:pPr>
            <a:r>
              <a:rPr lang="en-US" sz="2000" dirty="0">
                <a:solidFill>
                  <a:srgbClr val="333333"/>
                </a:solidFill>
              </a:rPr>
              <a:t>Disclosure of fee adjustment required</a:t>
            </a:r>
          </a:p>
          <a:p>
            <a:pPr marL="0" indent="0">
              <a:spcBef>
                <a:spcPts val="0"/>
              </a:spcBef>
              <a:spcAft>
                <a:spcPts val="2400"/>
              </a:spcAft>
              <a:buClr>
                <a:srgbClr val="4D4E53"/>
              </a:buClr>
              <a:buNone/>
            </a:pPr>
            <a:r>
              <a:rPr lang="en-US" sz="2000" dirty="0">
                <a:solidFill>
                  <a:srgbClr val="333333"/>
                </a:solidFill>
              </a:rPr>
              <a:t>How often does the service provider calculate the fee credit?</a:t>
            </a:r>
          </a:p>
        </p:txBody>
      </p:sp>
      <p:cxnSp>
        <p:nvCxnSpPr>
          <p:cNvPr id="26" name="Straight Connector 25">
            <a:extLst>
              <a:ext uri="{FF2B5EF4-FFF2-40B4-BE49-F238E27FC236}">
                <a16:creationId xmlns:a16="http://schemas.microsoft.com/office/drawing/2014/main" id="{C568B376-E52A-17A6-B27F-1D3DC7922ABA}"/>
              </a:ext>
            </a:extLst>
          </p:cNvPr>
          <p:cNvCxnSpPr>
            <a:cxnSpLocks/>
          </p:cNvCxnSpPr>
          <p:nvPr/>
        </p:nvCxnSpPr>
        <p:spPr>
          <a:xfrm>
            <a:off x="1988329" y="2724019"/>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B39EA32-ABC3-B1CA-52EC-7D2E1948346C}"/>
              </a:ext>
            </a:extLst>
          </p:cNvPr>
          <p:cNvCxnSpPr>
            <a:cxnSpLocks/>
          </p:cNvCxnSpPr>
          <p:nvPr/>
        </p:nvCxnSpPr>
        <p:spPr>
          <a:xfrm>
            <a:off x="1988329" y="3321097"/>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BFB9AE5-C8C9-14BE-DDC9-52E22AFA66C0}"/>
              </a:ext>
            </a:extLst>
          </p:cNvPr>
          <p:cNvCxnSpPr>
            <a:cxnSpLocks/>
          </p:cNvCxnSpPr>
          <p:nvPr/>
        </p:nvCxnSpPr>
        <p:spPr>
          <a:xfrm>
            <a:off x="1988329" y="3949973"/>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001E34-B518-CAF6-5B5B-CB3DD0C3283B}"/>
              </a:ext>
            </a:extLst>
          </p:cNvPr>
          <p:cNvCxnSpPr>
            <a:cxnSpLocks/>
          </p:cNvCxnSpPr>
          <p:nvPr/>
        </p:nvCxnSpPr>
        <p:spPr>
          <a:xfrm>
            <a:off x="1988329" y="4546456"/>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CBFAF2C-2BD3-D181-D3B6-F3DDC764E29C}"/>
              </a:ext>
            </a:extLst>
          </p:cNvPr>
          <p:cNvCxnSpPr>
            <a:cxnSpLocks/>
          </p:cNvCxnSpPr>
          <p:nvPr/>
        </p:nvCxnSpPr>
        <p:spPr>
          <a:xfrm>
            <a:off x="1988329" y="5146763"/>
            <a:ext cx="7688507" cy="0"/>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sp>
        <p:nvSpPr>
          <p:cNvPr id="3" name="TextBox 7">
            <a:extLst>
              <a:ext uri="{FF2B5EF4-FFF2-40B4-BE49-F238E27FC236}">
                <a16:creationId xmlns:a16="http://schemas.microsoft.com/office/drawing/2014/main" id="{70F9314E-C9E4-34B8-55A4-6BA448516091}"/>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160007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EDF66E-4C8D-A942-D695-AF46D8AC5168}"/>
              </a:ext>
            </a:extLst>
          </p:cNvPr>
          <p:cNvSpPr/>
          <p:nvPr/>
        </p:nvSpPr>
        <p:spPr>
          <a:xfrm rot="10800000">
            <a:off x="837783" y="2382431"/>
            <a:ext cx="10516011" cy="3044702"/>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719BE8DE-1366-B097-656B-741EFA3FCB04}"/>
              </a:ext>
            </a:extLst>
          </p:cNvPr>
          <p:cNvSpPr/>
          <p:nvPr/>
        </p:nvSpPr>
        <p:spPr>
          <a:xfrm>
            <a:off x="1713206" y="4284916"/>
            <a:ext cx="5149233" cy="1501845"/>
          </a:xfrm>
          <a:prstGeom prst="rect">
            <a:avLst/>
          </a:prstGeom>
          <a:solidFill>
            <a:schemeClr val="bg1"/>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6DD2846F-6E3C-6FD8-F426-486EF29C1845}"/>
              </a:ext>
            </a:extLst>
          </p:cNvPr>
          <p:cNvSpPr/>
          <p:nvPr/>
        </p:nvSpPr>
        <p:spPr>
          <a:xfrm>
            <a:off x="0" y="-4374"/>
            <a:ext cx="12192000" cy="1893181"/>
          </a:xfrm>
          <a:prstGeom prst="rect">
            <a:avLst/>
          </a:prstGeom>
          <a:gradFill flip="none" rotWithShape="1">
            <a:gsLst>
              <a:gs pos="25000">
                <a:srgbClr val="004C97"/>
              </a:gs>
              <a:gs pos="99000">
                <a:srgbClr val="0091DA"/>
              </a:gs>
            </a:gsLst>
            <a:lin ang="18900000" scaled="1"/>
            <a:tileRect/>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942" b="0" i="0" u="none" strike="noStrike" kern="0" cap="none" spc="0" normalizeH="0" baseline="0" noProof="0" dirty="0">
              <a:ln>
                <a:noFill/>
              </a:ln>
              <a:solidFill>
                <a:prstClr val="white"/>
              </a:solidFill>
              <a:effectLst/>
              <a:uLnTx/>
              <a:uFillTx/>
              <a:latin typeface="FS Elliot Pro"/>
              <a:ea typeface="+mn-ea"/>
              <a:cs typeface="+mn-cs"/>
            </a:endParaRPr>
          </a:p>
        </p:txBody>
      </p:sp>
      <p:sp>
        <p:nvSpPr>
          <p:cNvPr id="8" name="Title 3">
            <a:extLst>
              <a:ext uri="{FF2B5EF4-FFF2-40B4-BE49-F238E27FC236}">
                <a16:creationId xmlns:a16="http://schemas.microsoft.com/office/drawing/2014/main" id="{93C1EC91-DBAE-9E4F-8D02-B68232D3D74C}"/>
              </a:ext>
            </a:extLst>
          </p:cNvPr>
          <p:cNvSpPr txBox="1">
            <a:spLocks/>
          </p:cNvSpPr>
          <p:nvPr/>
        </p:nvSpPr>
        <p:spPr>
          <a:xfrm>
            <a:off x="763092" y="821477"/>
            <a:ext cx="10848686" cy="824443"/>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90000"/>
              </a:lnSpc>
            </a:pPr>
            <a:r>
              <a:rPr lang="en-US" sz="4400" dirty="0">
                <a:solidFill>
                  <a:schemeClr val="bg1"/>
                </a:solidFill>
                <a:latin typeface="FS Elliot Pro Light"/>
                <a:cs typeface="FS Elliot Pro Light"/>
              </a:rPr>
              <a:t>Asset-based fees versus flat dollar fees</a:t>
            </a:r>
          </a:p>
        </p:txBody>
      </p:sp>
      <p:grpSp>
        <p:nvGrpSpPr>
          <p:cNvPr id="12" name="Group 11">
            <a:extLst>
              <a:ext uri="{FF2B5EF4-FFF2-40B4-BE49-F238E27FC236}">
                <a16:creationId xmlns:a16="http://schemas.microsoft.com/office/drawing/2014/main" id="{3B671D64-9D73-996C-AD34-3BDD67281225}"/>
              </a:ext>
            </a:extLst>
          </p:cNvPr>
          <p:cNvGrpSpPr/>
          <p:nvPr/>
        </p:nvGrpSpPr>
        <p:grpSpPr>
          <a:xfrm>
            <a:off x="1860117" y="2833315"/>
            <a:ext cx="5212560" cy="1079731"/>
            <a:chOff x="862112" y="2966479"/>
            <a:chExt cx="5212560" cy="1079731"/>
          </a:xfrm>
        </p:grpSpPr>
        <p:sp>
          <p:nvSpPr>
            <p:cNvPr id="19" name="Text Placeholder 6">
              <a:extLst>
                <a:ext uri="{FF2B5EF4-FFF2-40B4-BE49-F238E27FC236}">
                  <a16:creationId xmlns:a16="http://schemas.microsoft.com/office/drawing/2014/main" id="{74298ED7-8E45-8168-3108-1A0D7E9A311C}"/>
                </a:ext>
              </a:extLst>
            </p:cNvPr>
            <p:cNvSpPr txBox="1">
              <a:spLocks/>
            </p:cNvSpPr>
            <p:nvPr/>
          </p:nvSpPr>
          <p:spPr>
            <a:xfrm>
              <a:off x="877888" y="3093417"/>
              <a:ext cx="2676990" cy="439894"/>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buNone/>
              </a:pPr>
              <a:r>
                <a:rPr lang="en-US" sz="1800" b="1" dirty="0">
                  <a:solidFill>
                    <a:srgbClr val="0076CF"/>
                  </a:solidFill>
                </a:rPr>
                <a:t>Asset-based fee</a:t>
              </a:r>
            </a:p>
          </p:txBody>
        </p:sp>
        <p:sp>
          <p:nvSpPr>
            <p:cNvPr id="21" name="Text Placeholder 6">
              <a:extLst>
                <a:ext uri="{FF2B5EF4-FFF2-40B4-BE49-F238E27FC236}">
                  <a16:creationId xmlns:a16="http://schemas.microsoft.com/office/drawing/2014/main" id="{4F3B646F-5750-D4F4-BA9C-F53E9EA8D674}"/>
                </a:ext>
              </a:extLst>
            </p:cNvPr>
            <p:cNvSpPr txBox="1">
              <a:spLocks/>
            </p:cNvSpPr>
            <p:nvPr/>
          </p:nvSpPr>
          <p:spPr>
            <a:xfrm>
              <a:off x="862112" y="3677168"/>
              <a:ext cx="1466118" cy="369042"/>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buNone/>
              </a:pPr>
              <a:r>
                <a:rPr lang="en-US" sz="1800" b="1" dirty="0">
                  <a:solidFill>
                    <a:srgbClr val="0076CF"/>
                  </a:solidFill>
                </a:rPr>
                <a:t>Flat fee</a:t>
              </a:r>
            </a:p>
          </p:txBody>
        </p:sp>
        <p:sp>
          <p:nvSpPr>
            <p:cNvPr id="22" name="Rectangle 21">
              <a:extLst>
                <a:ext uri="{FF2B5EF4-FFF2-40B4-BE49-F238E27FC236}">
                  <a16:creationId xmlns:a16="http://schemas.microsoft.com/office/drawing/2014/main" id="{4140B801-AF96-FC70-4712-50F78368E171}"/>
                </a:ext>
              </a:extLst>
            </p:cNvPr>
            <p:cNvSpPr/>
            <p:nvPr/>
          </p:nvSpPr>
          <p:spPr>
            <a:xfrm>
              <a:off x="3217432" y="2966479"/>
              <a:ext cx="2857240" cy="403957"/>
            </a:xfrm>
            <a:prstGeom prst="rect">
              <a:avLst/>
            </a:prstGeom>
          </p:spPr>
          <p:txBody>
            <a:bodyPr wrap="none">
              <a:spAutoFit/>
            </a:bodyPr>
            <a:lstStyle/>
            <a:p>
              <a:pPr>
                <a:lnSpc>
                  <a:spcPct val="115000"/>
                </a:lnSpc>
              </a:pPr>
              <a:r>
                <a:rPr lang="en-US" dirty="0">
                  <a:solidFill>
                    <a:srgbClr val="333333"/>
                  </a:solidFill>
                </a:rPr>
                <a:t>Largest account balances</a:t>
              </a:r>
              <a:endParaRPr lang="en-US" sz="1100" dirty="0">
                <a:solidFill>
                  <a:srgbClr val="333333"/>
                </a:solidFill>
                <a:latin typeface="Calibri"/>
                <a:ea typeface="Calibri"/>
                <a:cs typeface="Times New Roman"/>
              </a:endParaRPr>
            </a:p>
          </p:txBody>
        </p:sp>
        <p:sp>
          <p:nvSpPr>
            <p:cNvPr id="23" name="Rectangle 22">
              <a:extLst>
                <a:ext uri="{FF2B5EF4-FFF2-40B4-BE49-F238E27FC236}">
                  <a16:creationId xmlns:a16="http://schemas.microsoft.com/office/drawing/2014/main" id="{66723A6E-C2C5-D8C4-B3D5-56A4B146FF91}"/>
                </a:ext>
              </a:extLst>
            </p:cNvPr>
            <p:cNvSpPr/>
            <p:nvPr/>
          </p:nvSpPr>
          <p:spPr>
            <a:xfrm>
              <a:off x="3218804" y="3550224"/>
              <a:ext cx="2722220" cy="394403"/>
            </a:xfrm>
            <a:prstGeom prst="rect">
              <a:avLst/>
            </a:prstGeom>
          </p:spPr>
          <p:txBody>
            <a:bodyPr wrap="none">
              <a:spAutoFit/>
            </a:bodyPr>
            <a:lstStyle/>
            <a:p>
              <a:pPr>
                <a:lnSpc>
                  <a:spcPct val="115000"/>
                </a:lnSpc>
              </a:pPr>
              <a:r>
                <a:rPr lang="en-US" dirty="0">
                  <a:solidFill>
                    <a:srgbClr val="333333"/>
                  </a:solidFill>
                </a:rPr>
                <a:t>Small account balances </a:t>
              </a:r>
              <a:endParaRPr lang="en-US" sz="1100" dirty="0">
                <a:solidFill>
                  <a:srgbClr val="333333"/>
                </a:solidFill>
                <a:latin typeface="Calibri"/>
                <a:ea typeface="Calibri"/>
                <a:cs typeface="Times New Roman"/>
              </a:endParaRPr>
            </a:p>
          </p:txBody>
        </p:sp>
      </p:grpSp>
      <p:grpSp>
        <p:nvGrpSpPr>
          <p:cNvPr id="24" name="Group 23">
            <a:extLst>
              <a:ext uri="{FF2B5EF4-FFF2-40B4-BE49-F238E27FC236}">
                <a16:creationId xmlns:a16="http://schemas.microsoft.com/office/drawing/2014/main" id="{04E0A17D-979C-99E4-3440-EEFD6FF70447}"/>
              </a:ext>
            </a:extLst>
          </p:cNvPr>
          <p:cNvGrpSpPr/>
          <p:nvPr/>
        </p:nvGrpSpPr>
        <p:grpSpPr>
          <a:xfrm>
            <a:off x="7895147" y="2877889"/>
            <a:ext cx="1877517" cy="993005"/>
            <a:chOff x="6204684" y="3011053"/>
            <a:chExt cx="1877517" cy="993005"/>
          </a:xfrm>
        </p:grpSpPr>
        <p:sp>
          <p:nvSpPr>
            <p:cNvPr id="36" name="Rectangle 35">
              <a:extLst>
                <a:ext uri="{FF2B5EF4-FFF2-40B4-BE49-F238E27FC236}">
                  <a16:creationId xmlns:a16="http://schemas.microsoft.com/office/drawing/2014/main" id="{708828F6-9A15-440B-C159-4AAB20CC2A74}"/>
                </a:ext>
              </a:extLst>
            </p:cNvPr>
            <p:cNvSpPr/>
            <p:nvPr/>
          </p:nvSpPr>
          <p:spPr>
            <a:xfrm>
              <a:off x="6204684" y="3011053"/>
              <a:ext cx="1845966" cy="403957"/>
            </a:xfrm>
            <a:prstGeom prst="rect">
              <a:avLst/>
            </a:prstGeom>
          </p:spPr>
          <p:txBody>
            <a:bodyPr wrap="none" lIns="0" tIns="0" rIns="0" bIns="0">
              <a:noAutofit/>
            </a:bodyPr>
            <a:lstStyle/>
            <a:p>
              <a:pPr>
                <a:lnSpc>
                  <a:spcPct val="115000"/>
                </a:lnSpc>
              </a:pPr>
              <a:r>
                <a:rPr lang="en-US" dirty="0">
                  <a:solidFill>
                    <a:srgbClr val="333333"/>
                  </a:solidFill>
                </a:rPr>
                <a:t>172 have &gt;$44k</a:t>
              </a:r>
              <a:endParaRPr lang="en-US" sz="1100" dirty="0">
                <a:solidFill>
                  <a:srgbClr val="333333"/>
                </a:solidFill>
                <a:latin typeface="Calibri"/>
                <a:ea typeface="Calibri"/>
                <a:cs typeface="Times New Roman"/>
              </a:endParaRPr>
            </a:p>
          </p:txBody>
        </p:sp>
        <p:sp>
          <p:nvSpPr>
            <p:cNvPr id="38" name="Rectangle 37">
              <a:extLst>
                <a:ext uri="{FF2B5EF4-FFF2-40B4-BE49-F238E27FC236}">
                  <a16:creationId xmlns:a16="http://schemas.microsoft.com/office/drawing/2014/main" id="{05E4D153-92D4-EA87-5DD5-34204B41D5CE}"/>
                </a:ext>
              </a:extLst>
            </p:cNvPr>
            <p:cNvSpPr/>
            <p:nvPr/>
          </p:nvSpPr>
          <p:spPr>
            <a:xfrm>
              <a:off x="6236235" y="3600101"/>
              <a:ext cx="1845966" cy="403957"/>
            </a:xfrm>
            <a:prstGeom prst="rect">
              <a:avLst/>
            </a:prstGeom>
          </p:spPr>
          <p:txBody>
            <a:bodyPr wrap="none" lIns="0" tIns="0" rIns="0" bIns="0">
              <a:noAutofit/>
            </a:bodyPr>
            <a:lstStyle/>
            <a:p>
              <a:pPr>
                <a:lnSpc>
                  <a:spcPct val="115000"/>
                </a:lnSpc>
              </a:pPr>
              <a:r>
                <a:rPr lang="en-US" dirty="0">
                  <a:solidFill>
                    <a:srgbClr val="333333"/>
                  </a:solidFill>
                </a:rPr>
                <a:t>508 have &lt;$44k</a:t>
              </a:r>
              <a:endParaRPr lang="en-US" sz="1100" dirty="0">
                <a:solidFill>
                  <a:srgbClr val="333333"/>
                </a:solidFill>
                <a:latin typeface="Calibri"/>
                <a:ea typeface="Calibri"/>
                <a:cs typeface="Times New Roman"/>
              </a:endParaRPr>
            </a:p>
          </p:txBody>
        </p:sp>
      </p:grpSp>
      <p:sp>
        <p:nvSpPr>
          <p:cNvPr id="39" name="Text Placeholder 6">
            <a:extLst>
              <a:ext uri="{FF2B5EF4-FFF2-40B4-BE49-F238E27FC236}">
                <a16:creationId xmlns:a16="http://schemas.microsoft.com/office/drawing/2014/main" id="{31DDD835-C2EB-FE25-26F9-191E648FA404}"/>
              </a:ext>
            </a:extLst>
          </p:cNvPr>
          <p:cNvSpPr txBox="1">
            <a:spLocks/>
          </p:cNvSpPr>
          <p:nvPr/>
        </p:nvSpPr>
        <p:spPr>
          <a:xfrm>
            <a:off x="1781235" y="4492409"/>
            <a:ext cx="3482187" cy="470080"/>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b="1" dirty="0">
                <a:solidFill>
                  <a:srgbClr val="0076CF"/>
                </a:solidFill>
              </a:rPr>
              <a:t>Plan characteristics</a:t>
            </a:r>
            <a:endParaRPr lang="en-US" sz="1800" b="1" baseline="30000" dirty="0">
              <a:solidFill>
                <a:srgbClr val="0076CF"/>
              </a:solidFill>
            </a:endParaRPr>
          </a:p>
        </p:txBody>
      </p:sp>
      <p:cxnSp>
        <p:nvCxnSpPr>
          <p:cNvPr id="40" name="Straight Connector 39">
            <a:extLst>
              <a:ext uri="{FF2B5EF4-FFF2-40B4-BE49-F238E27FC236}">
                <a16:creationId xmlns:a16="http://schemas.microsoft.com/office/drawing/2014/main" id="{06955B17-D048-D726-5984-13268DD999AB}"/>
              </a:ext>
            </a:extLst>
          </p:cNvPr>
          <p:cNvCxnSpPr>
            <a:cxnSpLocks/>
          </p:cNvCxnSpPr>
          <p:nvPr/>
        </p:nvCxnSpPr>
        <p:spPr>
          <a:xfrm>
            <a:off x="1846287" y="4851400"/>
            <a:ext cx="4740944" cy="0"/>
          </a:xfrm>
          <a:prstGeom prst="line">
            <a:avLst/>
          </a:prstGeom>
          <a:ln w="12700" cap="rnd">
            <a:solidFill>
              <a:srgbClr val="333333"/>
            </a:solidFill>
            <a:prstDash val="solid"/>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B5F43528-48CB-AE41-0D14-F81E2BD1A9BF}"/>
              </a:ext>
            </a:extLst>
          </p:cNvPr>
          <p:cNvSpPr/>
          <p:nvPr/>
        </p:nvSpPr>
        <p:spPr>
          <a:xfrm>
            <a:off x="3208056" y="4989232"/>
            <a:ext cx="979435" cy="518668"/>
          </a:xfrm>
          <a:prstGeom prst="rect">
            <a:avLst/>
          </a:prstGeom>
        </p:spPr>
        <p:txBody>
          <a:bodyPr wrap="none" lIns="0" tIns="0" rIns="0" bIns="0">
            <a:spAutoFit/>
          </a:bodyPr>
          <a:lstStyle/>
          <a:p>
            <a:pPr>
              <a:lnSpc>
                <a:spcPct val="90000"/>
              </a:lnSpc>
              <a:defRPr/>
            </a:pPr>
            <a:r>
              <a:rPr lang="en-US" sz="1400" dirty="0">
                <a:solidFill>
                  <a:srgbClr val="333333"/>
                </a:solidFill>
              </a:rPr>
              <a:t>Participants</a:t>
            </a:r>
          </a:p>
          <a:p>
            <a:pPr>
              <a:lnSpc>
                <a:spcPct val="110000"/>
              </a:lnSpc>
            </a:pPr>
            <a:r>
              <a:rPr lang="en-US" sz="2000" b="1" dirty="0">
                <a:solidFill>
                  <a:srgbClr val="0076CF"/>
                </a:solidFill>
              </a:rPr>
              <a:t>680</a:t>
            </a:r>
          </a:p>
        </p:txBody>
      </p:sp>
      <p:sp>
        <p:nvSpPr>
          <p:cNvPr id="42" name="Rectangle 41">
            <a:extLst>
              <a:ext uri="{FF2B5EF4-FFF2-40B4-BE49-F238E27FC236}">
                <a16:creationId xmlns:a16="http://schemas.microsoft.com/office/drawing/2014/main" id="{C65C4490-7CD3-A74A-C72D-2493C2E02D96}"/>
              </a:ext>
            </a:extLst>
          </p:cNvPr>
          <p:cNvSpPr/>
          <p:nvPr/>
        </p:nvSpPr>
        <p:spPr>
          <a:xfrm>
            <a:off x="4446944" y="4989232"/>
            <a:ext cx="2264575" cy="530210"/>
          </a:xfrm>
          <a:prstGeom prst="rect">
            <a:avLst/>
          </a:prstGeom>
        </p:spPr>
        <p:txBody>
          <a:bodyPr wrap="square" lIns="0" tIns="0" rIns="0" bIns="0">
            <a:spAutoFit/>
          </a:bodyPr>
          <a:lstStyle/>
          <a:p>
            <a:pPr>
              <a:lnSpc>
                <a:spcPct val="90000"/>
              </a:lnSpc>
              <a:defRPr/>
            </a:pPr>
            <a:r>
              <a:rPr lang="en-US" sz="1400" dirty="0">
                <a:solidFill>
                  <a:srgbClr val="333333"/>
                </a:solidFill>
              </a:rPr>
              <a:t>Average account balance </a:t>
            </a:r>
          </a:p>
          <a:p>
            <a:pPr>
              <a:lnSpc>
                <a:spcPct val="115000"/>
              </a:lnSpc>
              <a:defRPr/>
            </a:pPr>
            <a:r>
              <a:rPr lang="en-US" sz="2000" b="1" dirty="0">
                <a:solidFill>
                  <a:srgbClr val="0076CF"/>
                </a:solidFill>
              </a:rPr>
              <a:t>$44k</a:t>
            </a:r>
          </a:p>
        </p:txBody>
      </p:sp>
      <p:sp>
        <p:nvSpPr>
          <p:cNvPr id="43" name="TextBox 42">
            <a:extLst>
              <a:ext uri="{FF2B5EF4-FFF2-40B4-BE49-F238E27FC236}">
                <a16:creationId xmlns:a16="http://schemas.microsoft.com/office/drawing/2014/main" id="{48D919AC-7308-E471-3D17-0842E8B79584}"/>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44" name="Footer Placeholder 4">
            <a:extLst>
              <a:ext uri="{FF2B5EF4-FFF2-40B4-BE49-F238E27FC236}">
                <a16:creationId xmlns:a16="http://schemas.microsoft.com/office/drawing/2014/main" id="{2CA40A09-FEDE-8A12-1F31-3B4C72CEA29D}"/>
              </a:ext>
            </a:extLst>
          </p:cNvPr>
          <p:cNvSpPr txBox="1">
            <a:spLocks/>
          </p:cNvSpPr>
          <p:nvPr/>
        </p:nvSpPr>
        <p:spPr>
          <a:xfrm>
            <a:off x="111683" y="6528589"/>
            <a:ext cx="3860800" cy="273844"/>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PQ11486W-04 | 2846865-042023 | 05/2023</a:t>
            </a:r>
          </a:p>
        </p:txBody>
      </p:sp>
      <p:sp>
        <p:nvSpPr>
          <p:cNvPr id="45" name="TextBox 44">
            <a:extLst>
              <a:ext uri="{FF2B5EF4-FFF2-40B4-BE49-F238E27FC236}">
                <a16:creationId xmlns:a16="http://schemas.microsoft.com/office/drawing/2014/main" id="{49C7C29D-A11A-A83D-4050-B97952173C85}"/>
              </a:ext>
            </a:extLst>
          </p:cNvPr>
          <p:cNvSpPr txBox="1"/>
          <p:nvPr/>
        </p:nvSpPr>
        <p:spPr>
          <a:xfrm>
            <a:off x="111683" y="6172200"/>
            <a:ext cx="3118534" cy="215444"/>
          </a:xfrm>
          <a:prstGeom prst="rect">
            <a:avLst/>
          </a:prstGeom>
          <a:noFill/>
        </p:spPr>
        <p:txBody>
          <a:bodyPr wrap="square" rtlCol="0">
            <a:spAutoFit/>
          </a:bodyPr>
          <a:lstStyle/>
          <a:p>
            <a:r>
              <a:rPr lang="en-US" sz="800" dirty="0">
                <a:solidFill>
                  <a:schemeClr val="tx1">
                    <a:lumMod val="75000"/>
                  </a:schemeClr>
                </a:solidFill>
              </a:rPr>
              <a:t>For illustrative purposes only.</a:t>
            </a:r>
          </a:p>
        </p:txBody>
      </p:sp>
      <p:sp>
        <p:nvSpPr>
          <p:cNvPr id="46" name="Round Same Side Corner Rectangle 45">
            <a:extLst>
              <a:ext uri="{FF2B5EF4-FFF2-40B4-BE49-F238E27FC236}">
                <a16:creationId xmlns:a16="http://schemas.microsoft.com/office/drawing/2014/main" id="{4ECC8C65-0D75-0F0F-3025-DF18896652F4}"/>
              </a:ext>
            </a:extLst>
          </p:cNvPr>
          <p:cNvSpPr/>
          <p:nvPr/>
        </p:nvSpPr>
        <p:spPr>
          <a:xfrm>
            <a:off x="4255365" y="2287034"/>
            <a:ext cx="938074" cy="262328"/>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AD513F6B-C3B6-E3AE-1D0B-611AC644ADA8}"/>
              </a:ext>
            </a:extLst>
          </p:cNvPr>
          <p:cNvSpPr txBox="1"/>
          <p:nvPr/>
        </p:nvSpPr>
        <p:spPr>
          <a:xfrm>
            <a:off x="4308161" y="2303175"/>
            <a:ext cx="1000687" cy="492443"/>
          </a:xfrm>
          <a:prstGeom prst="rect">
            <a:avLst/>
          </a:prstGeom>
          <a:noFill/>
        </p:spPr>
        <p:txBody>
          <a:bodyPr wrap="square" lIns="0" tIns="0" rIns="0" bIns="0">
            <a:spAutoFit/>
          </a:bodyPr>
          <a:lstStyle/>
          <a:p>
            <a:r>
              <a:rPr lang="en-US" sz="1600" b="1" dirty="0">
                <a:solidFill>
                  <a:srgbClr val="004C97"/>
                </a:solidFill>
                <a:latin typeface="FS Elliot Pro" panose="02000503040000020004" pitchFamily="2" charset="0"/>
              </a:rPr>
              <a:t>Impacts</a:t>
            </a:r>
          </a:p>
          <a:p>
            <a:endParaRPr lang="en-US" sz="1600" b="1" dirty="0">
              <a:solidFill>
                <a:srgbClr val="004C97"/>
              </a:solidFill>
              <a:latin typeface="FS Elliot Pro" panose="02000503040000020004" pitchFamily="2" charset="0"/>
            </a:endParaRPr>
          </a:p>
        </p:txBody>
      </p:sp>
      <p:sp>
        <p:nvSpPr>
          <p:cNvPr id="48" name="Round Same Side Corner Rectangle 47">
            <a:extLst>
              <a:ext uri="{FF2B5EF4-FFF2-40B4-BE49-F238E27FC236}">
                <a16:creationId xmlns:a16="http://schemas.microsoft.com/office/drawing/2014/main" id="{6AF90027-9E53-D7C6-E78D-B5FA8B9234B2}"/>
              </a:ext>
            </a:extLst>
          </p:cNvPr>
          <p:cNvSpPr/>
          <p:nvPr/>
        </p:nvSpPr>
        <p:spPr>
          <a:xfrm>
            <a:off x="7908994" y="2287034"/>
            <a:ext cx="1208373" cy="262328"/>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5AA71EBE-91E1-C47B-7EF4-8E30D4EEAD79}"/>
              </a:ext>
            </a:extLst>
          </p:cNvPr>
          <p:cNvSpPr txBox="1"/>
          <p:nvPr/>
        </p:nvSpPr>
        <p:spPr>
          <a:xfrm>
            <a:off x="7961791" y="2303175"/>
            <a:ext cx="1688237" cy="492443"/>
          </a:xfrm>
          <a:prstGeom prst="rect">
            <a:avLst/>
          </a:prstGeom>
          <a:noFill/>
        </p:spPr>
        <p:txBody>
          <a:bodyPr wrap="square" lIns="0" tIns="0" rIns="0" bIns="0">
            <a:spAutoFit/>
          </a:bodyPr>
          <a:lstStyle/>
          <a:p>
            <a:r>
              <a:rPr lang="en-US" sz="1600" b="1" dirty="0">
                <a:solidFill>
                  <a:srgbClr val="004C97"/>
                </a:solidFill>
                <a:latin typeface="FS Elliot Pro" panose="02000503040000020004" pitchFamily="2" charset="0"/>
              </a:rPr>
              <a:t># Impacted</a:t>
            </a:r>
          </a:p>
          <a:p>
            <a:endParaRPr lang="en-US" sz="1600" b="1" dirty="0">
              <a:solidFill>
                <a:srgbClr val="004C97"/>
              </a:solidFill>
              <a:latin typeface="FS Elliot Pro" panose="02000503040000020004" pitchFamily="2" charset="0"/>
            </a:endParaRPr>
          </a:p>
        </p:txBody>
      </p:sp>
      <p:cxnSp>
        <p:nvCxnSpPr>
          <p:cNvPr id="50" name="Straight Connector 49">
            <a:extLst>
              <a:ext uri="{FF2B5EF4-FFF2-40B4-BE49-F238E27FC236}">
                <a16:creationId xmlns:a16="http://schemas.microsoft.com/office/drawing/2014/main" id="{3CD4235E-CD2C-A6F1-7A09-A3BE6E517065}"/>
              </a:ext>
            </a:extLst>
          </p:cNvPr>
          <p:cNvCxnSpPr>
            <a:cxnSpLocks/>
          </p:cNvCxnSpPr>
          <p:nvPr/>
        </p:nvCxnSpPr>
        <p:spPr>
          <a:xfrm>
            <a:off x="1846287" y="3342426"/>
            <a:ext cx="8292012"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598BF86-5FD8-75A3-0483-66B89948B3C1}"/>
              </a:ext>
            </a:extLst>
          </p:cNvPr>
          <p:cNvCxnSpPr>
            <a:cxnSpLocks/>
          </p:cNvCxnSpPr>
          <p:nvPr/>
        </p:nvCxnSpPr>
        <p:spPr>
          <a:xfrm flipV="1">
            <a:off x="2276683" y="3880382"/>
            <a:ext cx="0" cy="336511"/>
          </a:xfrm>
          <a:prstGeom prst="line">
            <a:avLst/>
          </a:prstGeom>
          <a:ln w="12700">
            <a:solidFill>
              <a:srgbClr val="0076CF"/>
            </a:solidFill>
            <a:tailEnd type="oval"/>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47B97ED2-9B90-0F49-1B97-5221B1DC9900}"/>
              </a:ext>
            </a:extLst>
          </p:cNvPr>
          <p:cNvSpPr/>
          <p:nvPr/>
        </p:nvSpPr>
        <p:spPr>
          <a:xfrm>
            <a:off x="1634786" y="4215374"/>
            <a:ext cx="5149233" cy="1501845"/>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CEC37187-AB52-94B9-B2E8-B6CF2B1FD828}"/>
              </a:ext>
            </a:extLst>
          </p:cNvPr>
          <p:cNvSpPr/>
          <p:nvPr/>
        </p:nvSpPr>
        <p:spPr>
          <a:xfrm>
            <a:off x="1878366" y="4989232"/>
            <a:ext cx="910506" cy="518668"/>
          </a:xfrm>
          <a:prstGeom prst="rect">
            <a:avLst/>
          </a:prstGeom>
        </p:spPr>
        <p:txBody>
          <a:bodyPr wrap="none" lIns="0" tIns="0" rIns="0" bIns="0">
            <a:spAutoFit/>
          </a:bodyPr>
          <a:lstStyle/>
          <a:p>
            <a:pPr>
              <a:lnSpc>
                <a:spcPct val="90000"/>
              </a:lnSpc>
              <a:defRPr/>
            </a:pPr>
            <a:r>
              <a:rPr lang="en-US" sz="1400" dirty="0">
                <a:solidFill>
                  <a:srgbClr val="333333"/>
                </a:solidFill>
              </a:rPr>
              <a:t>Plan assets</a:t>
            </a:r>
          </a:p>
          <a:p>
            <a:pPr>
              <a:lnSpc>
                <a:spcPct val="110000"/>
              </a:lnSpc>
            </a:pPr>
            <a:r>
              <a:rPr lang="en-US" sz="2000" b="1" dirty="0">
                <a:solidFill>
                  <a:srgbClr val="0076CF"/>
                </a:solidFill>
              </a:rPr>
              <a:t>$30M</a:t>
            </a:r>
          </a:p>
        </p:txBody>
      </p:sp>
      <p:sp>
        <p:nvSpPr>
          <p:cNvPr id="3" name="TextBox 7">
            <a:extLst>
              <a:ext uri="{FF2B5EF4-FFF2-40B4-BE49-F238E27FC236}">
                <a16:creationId xmlns:a16="http://schemas.microsoft.com/office/drawing/2014/main" id="{D453F5D1-7BD8-3419-99C6-7B6846F8B498}"/>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289862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4197C-50ED-EC70-DE4C-BC404CF2ECED}"/>
              </a:ext>
            </a:extLst>
          </p:cNvPr>
          <p:cNvSpPr/>
          <p:nvPr/>
        </p:nvSpPr>
        <p:spPr>
          <a:xfrm rot="10800000">
            <a:off x="837783" y="2382431"/>
            <a:ext cx="10516011" cy="3044702"/>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id="{7A9FAAAF-BD46-C8F5-0D7E-BCEC5AEEC20A}"/>
              </a:ext>
            </a:extLst>
          </p:cNvPr>
          <p:cNvSpPr/>
          <p:nvPr/>
        </p:nvSpPr>
        <p:spPr>
          <a:xfrm>
            <a:off x="1713206" y="4284916"/>
            <a:ext cx="5149233" cy="1501845"/>
          </a:xfrm>
          <a:prstGeom prst="rect">
            <a:avLst/>
          </a:prstGeom>
          <a:solidFill>
            <a:schemeClr val="bg1"/>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Rectangle 3">
            <a:extLst>
              <a:ext uri="{FF2B5EF4-FFF2-40B4-BE49-F238E27FC236}">
                <a16:creationId xmlns:a16="http://schemas.microsoft.com/office/drawing/2014/main" id="{6CF72F03-BC62-98F2-AC74-7724B3702C15}"/>
              </a:ext>
            </a:extLst>
          </p:cNvPr>
          <p:cNvSpPr/>
          <p:nvPr/>
        </p:nvSpPr>
        <p:spPr>
          <a:xfrm>
            <a:off x="0" y="-4374"/>
            <a:ext cx="12192000" cy="1893181"/>
          </a:xfrm>
          <a:prstGeom prst="rect">
            <a:avLst/>
          </a:prstGeom>
          <a:gradFill flip="none" rotWithShape="1">
            <a:gsLst>
              <a:gs pos="25000">
                <a:srgbClr val="004C97"/>
              </a:gs>
              <a:gs pos="99000">
                <a:srgbClr val="0091DA"/>
              </a:gs>
            </a:gsLst>
            <a:lin ang="18900000" scaled="1"/>
            <a:tileRect/>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942" b="0" i="0" u="none" strike="noStrike" kern="0" cap="none" spc="0" normalizeH="0" baseline="0" noProof="0" dirty="0">
              <a:ln>
                <a:noFill/>
              </a:ln>
              <a:solidFill>
                <a:prstClr val="white"/>
              </a:solidFill>
              <a:effectLst/>
              <a:uLnTx/>
              <a:uFillTx/>
              <a:latin typeface="FS Elliot Pro"/>
              <a:ea typeface="+mn-ea"/>
              <a:cs typeface="+mn-cs"/>
            </a:endParaRPr>
          </a:p>
        </p:txBody>
      </p:sp>
      <p:sp>
        <p:nvSpPr>
          <p:cNvPr id="5" name="Title 3">
            <a:extLst>
              <a:ext uri="{FF2B5EF4-FFF2-40B4-BE49-F238E27FC236}">
                <a16:creationId xmlns:a16="http://schemas.microsoft.com/office/drawing/2014/main" id="{458911B3-3832-3A01-B291-C118593357BE}"/>
              </a:ext>
            </a:extLst>
          </p:cNvPr>
          <p:cNvSpPr txBox="1">
            <a:spLocks/>
          </p:cNvSpPr>
          <p:nvPr/>
        </p:nvSpPr>
        <p:spPr>
          <a:xfrm>
            <a:off x="763092" y="821477"/>
            <a:ext cx="10848686" cy="824443"/>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90000"/>
              </a:lnSpc>
            </a:pPr>
            <a:r>
              <a:rPr lang="en-US" sz="4400" dirty="0">
                <a:solidFill>
                  <a:schemeClr val="bg1"/>
                </a:solidFill>
                <a:latin typeface="FS Elliot Pro Light"/>
                <a:cs typeface="FS Elliot Pro Light"/>
              </a:rPr>
              <a:t>Asset-based fees versus flat dollar fees</a:t>
            </a:r>
          </a:p>
        </p:txBody>
      </p:sp>
      <p:grpSp>
        <p:nvGrpSpPr>
          <p:cNvPr id="17" name="Group 16"/>
          <p:cNvGrpSpPr/>
          <p:nvPr/>
        </p:nvGrpSpPr>
        <p:grpSpPr>
          <a:xfrm>
            <a:off x="1860117" y="2833315"/>
            <a:ext cx="5212560" cy="1079731"/>
            <a:chOff x="862112" y="2966479"/>
            <a:chExt cx="5212560" cy="1079731"/>
          </a:xfrm>
        </p:grpSpPr>
        <p:sp>
          <p:nvSpPr>
            <p:cNvPr id="18" name="Text Placeholder 6"/>
            <p:cNvSpPr txBox="1">
              <a:spLocks/>
            </p:cNvSpPr>
            <p:nvPr/>
          </p:nvSpPr>
          <p:spPr>
            <a:xfrm>
              <a:off x="877888" y="3093417"/>
              <a:ext cx="2676990" cy="439894"/>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buNone/>
              </a:pPr>
              <a:r>
                <a:rPr lang="en-US" sz="1800" b="1" dirty="0">
                  <a:solidFill>
                    <a:srgbClr val="0076CF"/>
                  </a:solidFill>
                </a:rPr>
                <a:t>Asset-based fee</a:t>
              </a:r>
            </a:p>
          </p:txBody>
        </p:sp>
        <p:sp>
          <p:nvSpPr>
            <p:cNvPr id="19" name="Text Placeholder 6"/>
            <p:cNvSpPr txBox="1">
              <a:spLocks/>
            </p:cNvSpPr>
            <p:nvPr/>
          </p:nvSpPr>
          <p:spPr>
            <a:xfrm>
              <a:off x="862112" y="3677168"/>
              <a:ext cx="1466118" cy="369042"/>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buNone/>
              </a:pPr>
              <a:r>
                <a:rPr lang="en-US" sz="1800" b="1" dirty="0">
                  <a:solidFill>
                    <a:srgbClr val="0076CF"/>
                  </a:solidFill>
                </a:rPr>
                <a:t>Flat fee</a:t>
              </a:r>
            </a:p>
          </p:txBody>
        </p:sp>
        <p:sp>
          <p:nvSpPr>
            <p:cNvPr id="20" name="Rectangle 19"/>
            <p:cNvSpPr/>
            <p:nvPr/>
          </p:nvSpPr>
          <p:spPr>
            <a:xfrm>
              <a:off x="3217432" y="2966479"/>
              <a:ext cx="2857240" cy="403957"/>
            </a:xfrm>
            <a:prstGeom prst="rect">
              <a:avLst/>
            </a:prstGeom>
          </p:spPr>
          <p:txBody>
            <a:bodyPr wrap="none">
              <a:spAutoFit/>
            </a:bodyPr>
            <a:lstStyle/>
            <a:p>
              <a:pPr>
                <a:lnSpc>
                  <a:spcPct val="115000"/>
                </a:lnSpc>
              </a:pPr>
              <a:r>
                <a:rPr lang="en-US" dirty="0">
                  <a:solidFill>
                    <a:srgbClr val="333333"/>
                  </a:solidFill>
                </a:rPr>
                <a:t>Largest account balances</a:t>
              </a:r>
              <a:endParaRPr lang="en-US" sz="1100" dirty="0">
                <a:solidFill>
                  <a:srgbClr val="333333"/>
                </a:solidFill>
                <a:latin typeface="Calibri"/>
                <a:ea typeface="Calibri"/>
                <a:cs typeface="Times New Roman"/>
              </a:endParaRPr>
            </a:p>
          </p:txBody>
        </p:sp>
        <p:sp>
          <p:nvSpPr>
            <p:cNvPr id="21" name="Rectangle 20"/>
            <p:cNvSpPr/>
            <p:nvPr/>
          </p:nvSpPr>
          <p:spPr>
            <a:xfrm>
              <a:off x="3218804" y="3550224"/>
              <a:ext cx="2722220" cy="394403"/>
            </a:xfrm>
            <a:prstGeom prst="rect">
              <a:avLst/>
            </a:prstGeom>
          </p:spPr>
          <p:txBody>
            <a:bodyPr wrap="none">
              <a:spAutoFit/>
            </a:bodyPr>
            <a:lstStyle/>
            <a:p>
              <a:pPr>
                <a:lnSpc>
                  <a:spcPct val="115000"/>
                </a:lnSpc>
              </a:pPr>
              <a:r>
                <a:rPr lang="en-US" dirty="0">
                  <a:solidFill>
                    <a:srgbClr val="333333"/>
                  </a:solidFill>
                </a:rPr>
                <a:t>Small account balances </a:t>
              </a:r>
              <a:endParaRPr lang="en-US" sz="1100" dirty="0">
                <a:solidFill>
                  <a:srgbClr val="333333"/>
                </a:solidFill>
                <a:latin typeface="Calibri"/>
                <a:ea typeface="Calibri"/>
                <a:cs typeface="Times New Roman"/>
              </a:endParaRPr>
            </a:p>
          </p:txBody>
        </p:sp>
      </p:grpSp>
      <p:grpSp>
        <p:nvGrpSpPr>
          <p:cNvPr id="22" name="Group 21"/>
          <p:cNvGrpSpPr/>
          <p:nvPr/>
        </p:nvGrpSpPr>
        <p:grpSpPr>
          <a:xfrm>
            <a:off x="7895147" y="2877889"/>
            <a:ext cx="1877517" cy="993005"/>
            <a:chOff x="6204684" y="3011053"/>
            <a:chExt cx="1877517" cy="993005"/>
          </a:xfrm>
        </p:grpSpPr>
        <p:sp>
          <p:nvSpPr>
            <p:cNvPr id="23" name="Rectangle 22"/>
            <p:cNvSpPr/>
            <p:nvPr/>
          </p:nvSpPr>
          <p:spPr>
            <a:xfrm>
              <a:off x="6204684" y="3011053"/>
              <a:ext cx="1845966" cy="403957"/>
            </a:xfrm>
            <a:prstGeom prst="rect">
              <a:avLst/>
            </a:prstGeom>
          </p:spPr>
          <p:txBody>
            <a:bodyPr wrap="none" lIns="0" tIns="0" rIns="0" bIns="0">
              <a:noAutofit/>
            </a:bodyPr>
            <a:lstStyle/>
            <a:p>
              <a:pPr>
                <a:lnSpc>
                  <a:spcPct val="115000"/>
                </a:lnSpc>
              </a:pPr>
              <a:r>
                <a:rPr lang="en-US" dirty="0">
                  <a:solidFill>
                    <a:srgbClr val="333333"/>
                  </a:solidFill>
                </a:rPr>
                <a:t>154 have &gt;$94k</a:t>
              </a:r>
              <a:endParaRPr lang="en-US" sz="1100" dirty="0">
                <a:solidFill>
                  <a:srgbClr val="333333"/>
                </a:solidFill>
                <a:latin typeface="Calibri"/>
                <a:ea typeface="Calibri"/>
                <a:cs typeface="Times New Roman"/>
              </a:endParaRPr>
            </a:p>
          </p:txBody>
        </p:sp>
        <p:sp>
          <p:nvSpPr>
            <p:cNvPr id="24" name="Rectangle 23"/>
            <p:cNvSpPr/>
            <p:nvPr/>
          </p:nvSpPr>
          <p:spPr>
            <a:xfrm>
              <a:off x="6236235" y="3600101"/>
              <a:ext cx="1845966" cy="403957"/>
            </a:xfrm>
            <a:prstGeom prst="rect">
              <a:avLst/>
            </a:prstGeom>
          </p:spPr>
          <p:txBody>
            <a:bodyPr wrap="none" lIns="0" tIns="0" rIns="0" bIns="0">
              <a:noAutofit/>
            </a:bodyPr>
            <a:lstStyle/>
            <a:p>
              <a:pPr>
                <a:lnSpc>
                  <a:spcPct val="115000"/>
                </a:lnSpc>
              </a:pPr>
              <a:r>
                <a:rPr lang="en-US" dirty="0">
                  <a:solidFill>
                    <a:srgbClr val="333333"/>
                  </a:solidFill>
                </a:rPr>
                <a:t>140 have &lt;$94k</a:t>
              </a:r>
              <a:endParaRPr lang="en-US" sz="1100" dirty="0">
                <a:solidFill>
                  <a:srgbClr val="333333"/>
                </a:solidFill>
                <a:latin typeface="Calibri"/>
                <a:ea typeface="Calibri"/>
                <a:cs typeface="Times New Roman"/>
              </a:endParaRPr>
            </a:p>
          </p:txBody>
        </p:sp>
      </p:grpSp>
      <p:sp>
        <p:nvSpPr>
          <p:cNvPr id="32" name="Text Placeholder 6"/>
          <p:cNvSpPr txBox="1">
            <a:spLocks/>
          </p:cNvSpPr>
          <p:nvPr/>
        </p:nvSpPr>
        <p:spPr>
          <a:xfrm>
            <a:off x="1781235" y="4492409"/>
            <a:ext cx="3482187" cy="470080"/>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b="1" dirty="0">
                <a:solidFill>
                  <a:srgbClr val="0076CF"/>
                </a:solidFill>
              </a:rPr>
              <a:t>Plan characteristics</a:t>
            </a:r>
            <a:endParaRPr lang="en-US" sz="1800" b="1" baseline="30000" dirty="0">
              <a:solidFill>
                <a:srgbClr val="0076CF"/>
              </a:solidFill>
            </a:endParaRPr>
          </a:p>
        </p:txBody>
      </p:sp>
      <p:cxnSp>
        <p:nvCxnSpPr>
          <p:cNvPr id="33" name="Straight Connector 32"/>
          <p:cNvCxnSpPr>
            <a:cxnSpLocks/>
          </p:cNvCxnSpPr>
          <p:nvPr/>
        </p:nvCxnSpPr>
        <p:spPr>
          <a:xfrm>
            <a:off x="1846287" y="4851400"/>
            <a:ext cx="4740944" cy="0"/>
          </a:xfrm>
          <a:prstGeom prst="line">
            <a:avLst/>
          </a:prstGeom>
          <a:ln w="12700" cap="rnd">
            <a:solidFill>
              <a:srgbClr val="333333"/>
            </a:solidFill>
            <a:prstDash val="solid"/>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208056" y="4989232"/>
            <a:ext cx="979435" cy="518668"/>
          </a:xfrm>
          <a:prstGeom prst="rect">
            <a:avLst/>
          </a:prstGeom>
        </p:spPr>
        <p:txBody>
          <a:bodyPr wrap="none" lIns="0" tIns="0" rIns="0" bIns="0">
            <a:spAutoFit/>
          </a:bodyPr>
          <a:lstStyle/>
          <a:p>
            <a:pPr>
              <a:lnSpc>
                <a:spcPct val="90000"/>
              </a:lnSpc>
              <a:defRPr/>
            </a:pPr>
            <a:r>
              <a:rPr lang="en-US" sz="1400" dirty="0">
                <a:solidFill>
                  <a:srgbClr val="333333"/>
                </a:solidFill>
              </a:rPr>
              <a:t>Participants</a:t>
            </a:r>
          </a:p>
          <a:p>
            <a:pPr>
              <a:lnSpc>
                <a:spcPct val="110000"/>
              </a:lnSpc>
            </a:pPr>
            <a:r>
              <a:rPr lang="en-US" sz="2000" b="1" dirty="0">
                <a:solidFill>
                  <a:srgbClr val="0076CF"/>
                </a:solidFill>
              </a:rPr>
              <a:t>294</a:t>
            </a:r>
          </a:p>
        </p:txBody>
      </p:sp>
      <p:sp>
        <p:nvSpPr>
          <p:cNvPr id="29" name="Rectangle 28"/>
          <p:cNvSpPr/>
          <p:nvPr/>
        </p:nvSpPr>
        <p:spPr>
          <a:xfrm>
            <a:off x="4446944" y="4989232"/>
            <a:ext cx="2264575" cy="530210"/>
          </a:xfrm>
          <a:prstGeom prst="rect">
            <a:avLst/>
          </a:prstGeom>
        </p:spPr>
        <p:txBody>
          <a:bodyPr wrap="square" lIns="0" tIns="0" rIns="0" bIns="0">
            <a:spAutoFit/>
          </a:bodyPr>
          <a:lstStyle/>
          <a:p>
            <a:pPr>
              <a:lnSpc>
                <a:spcPct val="90000"/>
              </a:lnSpc>
              <a:defRPr/>
            </a:pPr>
            <a:r>
              <a:rPr lang="en-US" sz="1400" dirty="0">
                <a:solidFill>
                  <a:srgbClr val="333333"/>
                </a:solidFill>
              </a:rPr>
              <a:t>Average account balance </a:t>
            </a:r>
          </a:p>
          <a:p>
            <a:pPr>
              <a:lnSpc>
                <a:spcPct val="115000"/>
              </a:lnSpc>
              <a:defRPr/>
            </a:pPr>
            <a:r>
              <a:rPr lang="en-US" sz="2000" b="1" dirty="0">
                <a:solidFill>
                  <a:srgbClr val="0076CF"/>
                </a:solidFill>
              </a:rPr>
              <a:t>$94k</a:t>
            </a:r>
          </a:p>
        </p:txBody>
      </p:sp>
      <p:sp>
        <p:nvSpPr>
          <p:cNvPr id="8" name="TextBox 7">
            <a:extLst>
              <a:ext uri="{FF2B5EF4-FFF2-40B4-BE49-F238E27FC236}">
                <a16:creationId xmlns:a16="http://schemas.microsoft.com/office/drawing/2014/main" id="{51E9AB72-C8B3-4DF7-E16B-1E7DC6935282}"/>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9" name="Footer Placeholder 4">
            <a:extLst>
              <a:ext uri="{FF2B5EF4-FFF2-40B4-BE49-F238E27FC236}">
                <a16:creationId xmlns:a16="http://schemas.microsoft.com/office/drawing/2014/main" id="{EEC3C143-44C0-FA6D-C49E-D0D14D889C09}"/>
              </a:ext>
            </a:extLst>
          </p:cNvPr>
          <p:cNvSpPr>
            <a:spLocks noGrp="1"/>
          </p:cNvSpPr>
          <p:nvPr>
            <p:ph type="ftr" sz="quarter" idx="3"/>
          </p:nvPr>
        </p:nvSpPr>
        <p:spPr>
          <a:xfrm>
            <a:off x="111683" y="6528589"/>
            <a:ext cx="3860800" cy="273844"/>
          </a:xfrm>
        </p:spPr>
        <p:txBody>
          <a:bodyPr/>
          <a:lstStyle/>
          <a:p>
            <a:r>
              <a:rPr lang="en-US" sz="800" dirty="0"/>
              <a:t>PQ11486W-04 | 2846865-042023 | 05/2023</a:t>
            </a:r>
          </a:p>
        </p:txBody>
      </p:sp>
      <p:sp>
        <p:nvSpPr>
          <p:cNvPr id="10" name="TextBox 9">
            <a:extLst>
              <a:ext uri="{FF2B5EF4-FFF2-40B4-BE49-F238E27FC236}">
                <a16:creationId xmlns:a16="http://schemas.microsoft.com/office/drawing/2014/main" id="{AAF1048F-A744-17B0-BB38-21DE5372287C}"/>
              </a:ext>
            </a:extLst>
          </p:cNvPr>
          <p:cNvSpPr txBox="1"/>
          <p:nvPr/>
        </p:nvSpPr>
        <p:spPr>
          <a:xfrm>
            <a:off x="111683" y="6172200"/>
            <a:ext cx="3118534" cy="215444"/>
          </a:xfrm>
          <a:prstGeom prst="rect">
            <a:avLst/>
          </a:prstGeom>
          <a:noFill/>
        </p:spPr>
        <p:txBody>
          <a:bodyPr wrap="square" rtlCol="0">
            <a:spAutoFit/>
          </a:bodyPr>
          <a:lstStyle/>
          <a:p>
            <a:r>
              <a:rPr lang="en-US" sz="800" dirty="0">
                <a:solidFill>
                  <a:schemeClr val="tx1">
                    <a:lumMod val="75000"/>
                  </a:schemeClr>
                </a:solidFill>
              </a:rPr>
              <a:t>For illustrative purposes only.</a:t>
            </a:r>
          </a:p>
        </p:txBody>
      </p:sp>
      <p:sp>
        <p:nvSpPr>
          <p:cNvPr id="11" name="Round Same Side Corner Rectangle 10">
            <a:extLst>
              <a:ext uri="{FF2B5EF4-FFF2-40B4-BE49-F238E27FC236}">
                <a16:creationId xmlns:a16="http://schemas.microsoft.com/office/drawing/2014/main" id="{0A87E29D-77DB-EFEA-C10D-11F0E5F896B5}"/>
              </a:ext>
            </a:extLst>
          </p:cNvPr>
          <p:cNvSpPr/>
          <p:nvPr/>
        </p:nvSpPr>
        <p:spPr>
          <a:xfrm>
            <a:off x="4255365" y="2287034"/>
            <a:ext cx="938074" cy="262328"/>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5A53240-ED4D-5475-8775-CCC48AC8F1F7}"/>
              </a:ext>
            </a:extLst>
          </p:cNvPr>
          <p:cNvSpPr txBox="1"/>
          <p:nvPr/>
        </p:nvSpPr>
        <p:spPr>
          <a:xfrm>
            <a:off x="4308161" y="2303175"/>
            <a:ext cx="1000687" cy="492443"/>
          </a:xfrm>
          <a:prstGeom prst="rect">
            <a:avLst/>
          </a:prstGeom>
          <a:noFill/>
        </p:spPr>
        <p:txBody>
          <a:bodyPr wrap="square" lIns="0" tIns="0" rIns="0" bIns="0">
            <a:spAutoFit/>
          </a:bodyPr>
          <a:lstStyle/>
          <a:p>
            <a:r>
              <a:rPr lang="en-US" sz="1600" b="1" dirty="0">
                <a:solidFill>
                  <a:srgbClr val="004C97"/>
                </a:solidFill>
                <a:latin typeface="FS Elliot Pro" panose="02000503040000020004" pitchFamily="2" charset="0"/>
              </a:rPr>
              <a:t>Impacts</a:t>
            </a:r>
          </a:p>
          <a:p>
            <a:endParaRPr lang="en-US" sz="1600" b="1" dirty="0">
              <a:solidFill>
                <a:srgbClr val="004C97"/>
              </a:solidFill>
              <a:latin typeface="FS Elliot Pro" panose="02000503040000020004" pitchFamily="2" charset="0"/>
            </a:endParaRPr>
          </a:p>
        </p:txBody>
      </p:sp>
      <p:sp>
        <p:nvSpPr>
          <p:cNvPr id="13" name="Round Same Side Corner Rectangle 12">
            <a:extLst>
              <a:ext uri="{FF2B5EF4-FFF2-40B4-BE49-F238E27FC236}">
                <a16:creationId xmlns:a16="http://schemas.microsoft.com/office/drawing/2014/main" id="{AC3492D4-08C3-1E3B-98B1-24A00F765417}"/>
              </a:ext>
            </a:extLst>
          </p:cNvPr>
          <p:cNvSpPr/>
          <p:nvPr/>
        </p:nvSpPr>
        <p:spPr>
          <a:xfrm>
            <a:off x="7908994" y="2287034"/>
            <a:ext cx="1208373" cy="262328"/>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BEA767F-E774-785B-FD1C-99BD48ED956A}"/>
              </a:ext>
            </a:extLst>
          </p:cNvPr>
          <p:cNvSpPr txBox="1"/>
          <p:nvPr/>
        </p:nvSpPr>
        <p:spPr>
          <a:xfrm>
            <a:off x="7961791" y="2303175"/>
            <a:ext cx="1688237" cy="492443"/>
          </a:xfrm>
          <a:prstGeom prst="rect">
            <a:avLst/>
          </a:prstGeom>
          <a:noFill/>
        </p:spPr>
        <p:txBody>
          <a:bodyPr wrap="square" lIns="0" tIns="0" rIns="0" bIns="0">
            <a:spAutoFit/>
          </a:bodyPr>
          <a:lstStyle/>
          <a:p>
            <a:r>
              <a:rPr lang="en-US" sz="1600" b="1" dirty="0">
                <a:solidFill>
                  <a:srgbClr val="004C97"/>
                </a:solidFill>
                <a:latin typeface="FS Elliot Pro" panose="02000503040000020004" pitchFamily="2" charset="0"/>
              </a:rPr>
              <a:t># Impacted</a:t>
            </a:r>
          </a:p>
          <a:p>
            <a:endParaRPr lang="en-US" sz="1600" b="1" dirty="0">
              <a:solidFill>
                <a:srgbClr val="004C97"/>
              </a:solidFill>
              <a:latin typeface="FS Elliot Pro" panose="02000503040000020004" pitchFamily="2" charset="0"/>
            </a:endParaRPr>
          </a:p>
        </p:txBody>
      </p:sp>
      <p:cxnSp>
        <p:nvCxnSpPr>
          <p:cNvPr id="16" name="Straight Connector 15">
            <a:extLst>
              <a:ext uri="{FF2B5EF4-FFF2-40B4-BE49-F238E27FC236}">
                <a16:creationId xmlns:a16="http://schemas.microsoft.com/office/drawing/2014/main" id="{663A72B1-9892-E31F-6543-4FE0EC58CD04}"/>
              </a:ext>
            </a:extLst>
          </p:cNvPr>
          <p:cNvCxnSpPr>
            <a:cxnSpLocks/>
          </p:cNvCxnSpPr>
          <p:nvPr/>
        </p:nvCxnSpPr>
        <p:spPr>
          <a:xfrm>
            <a:off x="1846287" y="3342426"/>
            <a:ext cx="8292012"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3F1D114-DA3A-81FD-BDA5-91DB22A71139}"/>
              </a:ext>
            </a:extLst>
          </p:cNvPr>
          <p:cNvCxnSpPr>
            <a:cxnSpLocks/>
          </p:cNvCxnSpPr>
          <p:nvPr/>
        </p:nvCxnSpPr>
        <p:spPr>
          <a:xfrm flipV="1">
            <a:off x="2276683" y="3880382"/>
            <a:ext cx="0" cy="336511"/>
          </a:xfrm>
          <a:prstGeom prst="line">
            <a:avLst/>
          </a:prstGeom>
          <a:ln w="12700">
            <a:solidFill>
              <a:srgbClr val="0076CF"/>
            </a:solidFill>
            <a:tailEnd type="oval"/>
          </a:ln>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C8B47BB8-0042-55F6-F142-6BC49C84AD2B}"/>
              </a:ext>
            </a:extLst>
          </p:cNvPr>
          <p:cNvSpPr/>
          <p:nvPr/>
        </p:nvSpPr>
        <p:spPr>
          <a:xfrm>
            <a:off x="1634786" y="4215374"/>
            <a:ext cx="5149233" cy="1501845"/>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46">
            <a:extLst>
              <a:ext uri="{FF2B5EF4-FFF2-40B4-BE49-F238E27FC236}">
                <a16:creationId xmlns:a16="http://schemas.microsoft.com/office/drawing/2014/main" id="{854E541B-5F71-64AA-94BC-C1BC117437E3}"/>
              </a:ext>
            </a:extLst>
          </p:cNvPr>
          <p:cNvSpPr/>
          <p:nvPr/>
        </p:nvSpPr>
        <p:spPr>
          <a:xfrm>
            <a:off x="1878366" y="4989232"/>
            <a:ext cx="910506" cy="518668"/>
          </a:xfrm>
          <a:prstGeom prst="rect">
            <a:avLst/>
          </a:prstGeom>
        </p:spPr>
        <p:txBody>
          <a:bodyPr wrap="none" lIns="0" tIns="0" rIns="0" bIns="0">
            <a:spAutoFit/>
          </a:bodyPr>
          <a:lstStyle/>
          <a:p>
            <a:pPr>
              <a:lnSpc>
                <a:spcPct val="90000"/>
              </a:lnSpc>
              <a:defRPr/>
            </a:pPr>
            <a:r>
              <a:rPr lang="en-US" sz="1400" dirty="0">
                <a:solidFill>
                  <a:srgbClr val="333333"/>
                </a:solidFill>
              </a:rPr>
              <a:t>Plan assets</a:t>
            </a:r>
          </a:p>
          <a:p>
            <a:pPr>
              <a:lnSpc>
                <a:spcPct val="110000"/>
              </a:lnSpc>
            </a:pPr>
            <a:r>
              <a:rPr lang="en-US" sz="2000" b="1" dirty="0">
                <a:solidFill>
                  <a:srgbClr val="0076CF"/>
                </a:solidFill>
              </a:rPr>
              <a:t>$27.7M</a:t>
            </a:r>
          </a:p>
        </p:txBody>
      </p:sp>
      <p:sp>
        <p:nvSpPr>
          <p:cNvPr id="3" name="TextBox 7">
            <a:extLst>
              <a:ext uri="{FF2B5EF4-FFF2-40B4-BE49-F238E27FC236}">
                <a16:creationId xmlns:a16="http://schemas.microsoft.com/office/drawing/2014/main" id="{98E06900-482B-1A70-15E9-DB7C4950785C}"/>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228092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 Same Side Corner Rectangle 40">
            <a:extLst>
              <a:ext uri="{FF2B5EF4-FFF2-40B4-BE49-F238E27FC236}">
                <a16:creationId xmlns:a16="http://schemas.microsoft.com/office/drawing/2014/main" id="{93378095-BABA-CED5-3EF9-F78995EDEAC2}"/>
              </a:ext>
            </a:extLst>
          </p:cNvPr>
          <p:cNvSpPr/>
          <p:nvPr/>
        </p:nvSpPr>
        <p:spPr>
          <a:xfrm>
            <a:off x="4273617" y="1844023"/>
            <a:ext cx="2877954" cy="350299"/>
          </a:xfrm>
          <a:prstGeom prst="round2SameRect">
            <a:avLst>
              <a:gd name="adj1" fmla="val 0"/>
              <a:gd name="adj2" fmla="val 0"/>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807358"/>
            <a:ext cx="12192000" cy="417102"/>
          </a:xfrm>
          <a:prstGeom prst="rect">
            <a:avLst/>
          </a:prstGeom>
        </p:spPr>
        <p:txBody>
          <a:bodyPr wrap="square">
            <a:spAutoFit/>
          </a:bodyPr>
          <a:lstStyle/>
          <a:p>
            <a:pPr algn="ctr">
              <a:lnSpc>
                <a:spcPct val="110000"/>
              </a:lnSpc>
              <a:buClr>
                <a:srgbClr val="787878"/>
              </a:buClr>
            </a:pPr>
            <a:r>
              <a:rPr lang="en-US" sz="2000" dirty="0">
                <a:solidFill>
                  <a:srgbClr val="333333"/>
                </a:solidFill>
              </a:rPr>
              <a:t>The DOL offers   </a:t>
            </a:r>
            <a:r>
              <a:rPr lang="en-US" sz="2000" b="1" dirty="0">
                <a:solidFill>
                  <a:schemeClr val="bg1"/>
                </a:solidFill>
              </a:rPr>
              <a:t>two primary principles   </a:t>
            </a:r>
            <a:r>
              <a:rPr lang="en-US" sz="2000" dirty="0">
                <a:solidFill>
                  <a:srgbClr val="333333"/>
                </a:solidFill>
              </a:rPr>
              <a:t>for making a decision:</a:t>
            </a:r>
          </a:p>
        </p:txBody>
      </p:sp>
      <p:sp>
        <p:nvSpPr>
          <p:cNvPr id="5" name="TextBox 4">
            <a:extLst>
              <a:ext uri="{FF2B5EF4-FFF2-40B4-BE49-F238E27FC236}">
                <a16:creationId xmlns:a16="http://schemas.microsoft.com/office/drawing/2014/main" id="{02BFE70B-A989-BDA1-774D-E09CBED958E8}"/>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7" name="Footer Placeholder 4">
            <a:extLst>
              <a:ext uri="{FF2B5EF4-FFF2-40B4-BE49-F238E27FC236}">
                <a16:creationId xmlns:a16="http://schemas.microsoft.com/office/drawing/2014/main" id="{2E701D3E-928B-F12E-4019-AF99A95582CD}"/>
              </a:ext>
            </a:extLst>
          </p:cNvPr>
          <p:cNvSpPr txBox="1">
            <a:spLocks/>
          </p:cNvSpPr>
          <p:nvPr/>
        </p:nvSpPr>
        <p:spPr>
          <a:xfrm>
            <a:off x="111683" y="6528589"/>
            <a:ext cx="3860800" cy="273844"/>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PQ11486W-04 | 2846865-042023 | 05/2023</a:t>
            </a:r>
          </a:p>
        </p:txBody>
      </p:sp>
      <p:sp>
        <p:nvSpPr>
          <p:cNvPr id="11" name="Rectangle 10">
            <a:extLst>
              <a:ext uri="{FF2B5EF4-FFF2-40B4-BE49-F238E27FC236}">
                <a16:creationId xmlns:a16="http://schemas.microsoft.com/office/drawing/2014/main" id="{948B55C3-81F1-4906-88E2-A2BDE726965B}"/>
              </a:ext>
            </a:extLst>
          </p:cNvPr>
          <p:cNvSpPr/>
          <p:nvPr/>
        </p:nvSpPr>
        <p:spPr>
          <a:xfrm>
            <a:off x="2077746" y="3031415"/>
            <a:ext cx="3714133" cy="1900464"/>
          </a:xfrm>
          <a:prstGeom prst="rect">
            <a:avLst/>
          </a:prstGeom>
          <a:solidFill>
            <a:srgbClr val="EBF8FE"/>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a:extLst>
              <a:ext uri="{FF2B5EF4-FFF2-40B4-BE49-F238E27FC236}">
                <a16:creationId xmlns:a16="http://schemas.microsoft.com/office/drawing/2014/main" id="{924F43F6-5725-01C4-F89A-7DB02074E948}"/>
              </a:ext>
            </a:extLst>
          </p:cNvPr>
          <p:cNvSpPr/>
          <p:nvPr/>
        </p:nvSpPr>
        <p:spPr>
          <a:xfrm>
            <a:off x="1995519" y="2958424"/>
            <a:ext cx="2562678" cy="1900464"/>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Text Placeholder 1">
            <a:extLst>
              <a:ext uri="{FF2B5EF4-FFF2-40B4-BE49-F238E27FC236}">
                <a16:creationId xmlns:a16="http://schemas.microsoft.com/office/drawing/2014/main" id="{7BEAB960-CA70-467F-3CD0-D04AE31705C1}"/>
              </a:ext>
            </a:extLst>
          </p:cNvPr>
          <p:cNvSpPr txBox="1">
            <a:spLocks/>
          </p:cNvSpPr>
          <p:nvPr/>
        </p:nvSpPr>
        <p:spPr>
          <a:xfrm>
            <a:off x="2454029" y="3449506"/>
            <a:ext cx="2758052" cy="843153"/>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lgn="ctr">
              <a:spcBef>
                <a:spcPts val="0"/>
              </a:spcBef>
              <a:spcAft>
                <a:spcPts val="1800"/>
              </a:spcAft>
              <a:buNone/>
            </a:pPr>
            <a:r>
              <a:rPr lang="en-US" sz="2000" b="1" dirty="0">
                <a:solidFill>
                  <a:srgbClr val="333333"/>
                </a:solidFill>
                <a:latin typeface="FS Elliot Pro" panose="02000503040000020004" pitchFamily="2" charset="0"/>
              </a:rPr>
              <a:t>Consider</a:t>
            </a:r>
            <a:r>
              <a:rPr lang="en-US" sz="2000" dirty="0">
                <a:solidFill>
                  <a:srgbClr val="333333"/>
                </a:solidFill>
              </a:rPr>
              <a:t> the interests of different classes of participants</a:t>
            </a:r>
          </a:p>
        </p:txBody>
      </p:sp>
      <p:sp>
        <p:nvSpPr>
          <p:cNvPr id="14" name="Rectangle 13">
            <a:extLst>
              <a:ext uri="{FF2B5EF4-FFF2-40B4-BE49-F238E27FC236}">
                <a16:creationId xmlns:a16="http://schemas.microsoft.com/office/drawing/2014/main" id="{F486254E-A2F5-FE5F-AA98-CDE0EFDC9CD6}"/>
              </a:ext>
            </a:extLst>
          </p:cNvPr>
          <p:cNvSpPr/>
          <p:nvPr/>
        </p:nvSpPr>
        <p:spPr>
          <a:xfrm>
            <a:off x="2017710" y="2962143"/>
            <a:ext cx="3714133" cy="1900464"/>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6A2B46B4-5981-C7F7-201A-8EB609FA47A3}"/>
              </a:ext>
            </a:extLst>
          </p:cNvPr>
          <p:cNvSpPr/>
          <p:nvPr/>
        </p:nvSpPr>
        <p:spPr>
          <a:xfrm>
            <a:off x="6509229" y="3031415"/>
            <a:ext cx="3714133" cy="1900464"/>
          </a:xfrm>
          <a:prstGeom prst="rect">
            <a:avLst/>
          </a:prstGeom>
          <a:solidFill>
            <a:srgbClr val="EBF8FE"/>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Rectangle 34">
            <a:extLst>
              <a:ext uri="{FF2B5EF4-FFF2-40B4-BE49-F238E27FC236}">
                <a16:creationId xmlns:a16="http://schemas.microsoft.com/office/drawing/2014/main" id="{57053CBF-7B25-3481-FA92-F2DEA7F407B6}"/>
              </a:ext>
            </a:extLst>
          </p:cNvPr>
          <p:cNvSpPr/>
          <p:nvPr/>
        </p:nvSpPr>
        <p:spPr>
          <a:xfrm>
            <a:off x="6427002" y="2958424"/>
            <a:ext cx="2562678" cy="1900464"/>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Text Placeholder 1">
            <a:extLst>
              <a:ext uri="{FF2B5EF4-FFF2-40B4-BE49-F238E27FC236}">
                <a16:creationId xmlns:a16="http://schemas.microsoft.com/office/drawing/2014/main" id="{ABD5AEF5-698F-B98C-CB00-330971ED85F5}"/>
              </a:ext>
            </a:extLst>
          </p:cNvPr>
          <p:cNvSpPr txBox="1">
            <a:spLocks/>
          </p:cNvSpPr>
          <p:nvPr/>
        </p:nvSpPr>
        <p:spPr>
          <a:xfrm>
            <a:off x="6946472" y="3449506"/>
            <a:ext cx="2758052" cy="843153"/>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lgn="ctr">
              <a:spcAft>
                <a:spcPts val="1800"/>
              </a:spcAft>
              <a:buNone/>
            </a:pPr>
            <a:r>
              <a:rPr lang="en-US" sz="2000" b="1" dirty="0">
                <a:solidFill>
                  <a:srgbClr val="333333"/>
                </a:solidFill>
                <a:latin typeface="FS Elliot Pro" panose="02000503040000020004" pitchFamily="2" charset="0"/>
              </a:rPr>
              <a:t>Determine</a:t>
            </a:r>
            <a:r>
              <a:rPr lang="en-US" sz="2000" dirty="0">
                <a:solidFill>
                  <a:srgbClr val="333333"/>
                </a:solidFill>
              </a:rPr>
              <a:t> how the allocation method may affect each class</a:t>
            </a:r>
          </a:p>
        </p:txBody>
      </p:sp>
      <p:sp>
        <p:nvSpPr>
          <p:cNvPr id="37" name="Rectangle 36">
            <a:extLst>
              <a:ext uri="{FF2B5EF4-FFF2-40B4-BE49-F238E27FC236}">
                <a16:creationId xmlns:a16="http://schemas.microsoft.com/office/drawing/2014/main" id="{29818729-1EC5-6F11-2017-0C2C13C282F6}"/>
              </a:ext>
            </a:extLst>
          </p:cNvPr>
          <p:cNvSpPr/>
          <p:nvPr/>
        </p:nvSpPr>
        <p:spPr>
          <a:xfrm>
            <a:off x="6449193" y="2962143"/>
            <a:ext cx="3714133" cy="1900464"/>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1" name="Group 20">
            <a:extLst>
              <a:ext uri="{FF2B5EF4-FFF2-40B4-BE49-F238E27FC236}">
                <a16:creationId xmlns:a16="http://schemas.microsoft.com/office/drawing/2014/main" id="{41040B05-CC69-3AC6-BDC3-43C8C287E91F}"/>
              </a:ext>
            </a:extLst>
          </p:cNvPr>
          <p:cNvGrpSpPr/>
          <p:nvPr/>
        </p:nvGrpSpPr>
        <p:grpSpPr>
          <a:xfrm>
            <a:off x="3643450" y="2756328"/>
            <a:ext cx="404397" cy="409910"/>
            <a:chOff x="1733370" y="3660568"/>
            <a:chExt cx="404397" cy="409910"/>
          </a:xfrm>
        </p:grpSpPr>
        <p:sp>
          <p:nvSpPr>
            <p:cNvPr id="4" name="Oval 3">
              <a:extLst>
                <a:ext uri="{FF2B5EF4-FFF2-40B4-BE49-F238E27FC236}">
                  <a16:creationId xmlns:a16="http://schemas.microsoft.com/office/drawing/2014/main" id="{FB33355D-E543-731D-A9DE-05D3BE802154}"/>
                </a:ext>
              </a:extLst>
            </p:cNvPr>
            <p:cNvSpPr/>
            <p:nvPr/>
          </p:nvSpPr>
          <p:spPr>
            <a:xfrm>
              <a:off x="1753524" y="3686235"/>
              <a:ext cx="384243" cy="384243"/>
            </a:xfrm>
            <a:prstGeom prst="ellipse">
              <a:avLst/>
            </a:prstGeom>
            <a:solidFill>
              <a:srgbClr val="004C97"/>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9" name="Oval 8">
              <a:extLst>
                <a:ext uri="{FF2B5EF4-FFF2-40B4-BE49-F238E27FC236}">
                  <a16:creationId xmlns:a16="http://schemas.microsoft.com/office/drawing/2014/main" id="{09DF77DF-E73C-F097-581C-2403C9871D4D}"/>
                </a:ext>
              </a:extLst>
            </p:cNvPr>
            <p:cNvSpPr/>
            <p:nvPr/>
          </p:nvSpPr>
          <p:spPr>
            <a:xfrm>
              <a:off x="1733370" y="3660568"/>
              <a:ext cx="384243" cy="384243"/>
            </a:xfrm>
            <a:prstGeom prst="ellipse">
              <a:avLst/>
            </a:prstGeom>
            <a:noFill/>
            <a:ln w="19050" cap="flat" cmpd="sng" algn="ctr">
              <a:solidFill>
                <a:srgbClr val="0076CF"/>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20" name="TextBox 19">
              <a:extLst>
                <a:ext uri="{FF2B5EF4-FFF2-40B4-BE49-F238E27FC236}">
                  <a16:creationId xmlns:a16="http://schemas.microsoft.com/office/drawing/2014/main" id="{AE9DEE97-BBED-9A6D-40B0-9F4067E607D0}"/>
                </a:ext>
              </a:extLst>
            </p:cNvPr>
            <p:cNvSpPr txBox="1"/>
            <p:nvPr/>
          </p:nvSpPr>
          <p:spPr>
            <a:xfrm>
              <a:off x="1779909" y="3669762"/>
              <a:ext cx="320714" cy="369332"/>
            </a:xfrm>
            <a:prstGeom prst="rect">
              <a:avLst/>
            </a:prstGeom>
            <a:noFill/>
          </p:spPr>
          <p:txBody>
            <a:bodyPr wrap="square" rtlCol="0">
              <a:spAutoFit/>
            </a:bodyPr>
            <a:lstStyle/>
            <a:p>
              <a:pPr>
                <a:defRPr/>
              </a:pPr>
              <a:r>
                <a:rPr lang="en-US" b="1" kern="0" dirty="0">
                  <a:solidFill>
                    <a:schemeClr val="bg1"/>
                  </a:solidFill>
                  <a:latin typeface="FS Elliot Pro"/>
                </a:rPr>
                <a:t>1</a:t>
              </a:r>
            </a:p>
          </p:txBody>
        </p:sp>
      </p:grpSp>
      <p:grpSp>
        <p:nvGrpSpPr>
          <p:cNvPr id="22" name="Group 21">
            <a:extLst>
              <a:ext uri="{FF2B5EF4-FFF2-40B4-BE49-F238E27FC236}">
                <a16:creationId xmlns:a16="http://schemas.microsoft.com/office/drawing/2014/main" id="{B1C6593E-1374-E39E-15C7-78CD496DF34A}"/>
              </a:ext>
            </a:extLst>
          </p:cNvPr>
          <p:cNvGrpSpPr/>
          <p:nvPr/>
        </p:nvGrpSpPr>
        <p:grpSpPr>
          <a:xfrm>
            <a:off x="8103870" y="2756328"/>
            <a:ext cx="404397" cy="409910"/>
            <a:chOff x="1733370" y="3660568"/>
            <a:chExt cx="404397" cy="409910"/>
          </a:xfrm>
        </p:grpSpPr>
        <p:sp>
          <p:nvSpPr>
            <p:cNvPr id="23" name="Oval 22">
              <a:extLst>
                <a:ext uri="{FF2B5EF4-FFF2-40B4-BE49-F238E27FC236}">
                  <a16:creationId xmlns:a16="http://schemas.microsoft.com/office/drawing/2014/main" id="{7F45299B-620A-9DFB-2480-5B30F6192A14}"/>
                </a:ext>
              </a:extLst>
            </p:cNvPr>
            <p:cNvSpPr/>
            <p:nvPr/>
          </p:nvSpPr>
          <p:spPr>
            <a:xfrm>
              <a:off x="1753524" y="3686235"/>
              <a:ext cx="384243" cy="384243"/>
            </a:xfrm>
            <a:prstGeom prst="ellipse">
              <a:avLst/>
            </a:prstGeom>
            <a:solidFill>
              <a:srgbClr val="004C97"/>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24" name="Oval 23">
              <a:extLst>
                <a:ext uri="{FF2B5EF4-FFF2-40B4-BE49-F238E27FC236}">
                  <a16:creationId xmlns:a16="http://schemas.microsoft.com/office/drawing/2014/main" id="{11B567E8-A4AE-D9CA-76A6-88A4E22E862B}"/>
                </a:ext>
              </a:extLst>
            </p:cNvPr>
            <p:cNvSpPr/>
            <p:nvPr/>
          </p:nvSpPr>
          <p:spPr>
            <a:xfrm>
              <a:off x="1733370" y="3660568"/>
              <a:ext cx="384243" cy="384243"/>
            </a:xfrm>
            <a:prstGeom prst="ellipse">
              <a:avLst/>
            </a:prstGeom>
            <a:noFill/>
            <a:ln w="19050" cap="flat" cmpd="sng" algn="ctr">
              <a:solidFill>
                <a:srgbClr val="0076CF"/>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25" name="TextBox 24">
              <a:extLst>
                <a:ext uri="{FF2B5EF4-FFF2-40B4-BE49-F238E27FC236}">
                  <a16:creationId xmlns:a16="http://schemas.microsoft.com/office/drawing/2014/main" id="{5F6A711E-9672-1006-4C6F-D5C03B33907D}"/>
                </a:ext>
              </a:extLst>
            </p:cNvPr>
            <p:cNvSpPr txBox="1"/>
            <p:nvPr/>
          </p:nvSpPr>
          <p:spPr>
            <a:xfrm>
              <a:off x="1779909" y="3669762"/>
              <a:ext cx="320714" cy="369332"/>
            </a:xfrm>
            <a:prstGeom prst="rect">
              <a:avLst/>
            </a:prstGeom>
            <a:noFill/>
          </p:spPr>
          <p:txBody>
            <a:bodyPr wrap="square" rtlCol="0">
              <a:spAutoFit/>
            </a:bodyPr>
            <a:lstStyle/>
            <a:p>
              <a:pPr>
                <a:defRPr/>
              </a:pPr>
              <a:r>
                <a:rPr lang="en-US" b="1" kern="0" dirty="0">
                  <a:solidFill>
                    <a:schemeClr val="bg1"/>
                  </a:solidFill>
                  <a:latin typeface="FS Elliot Pro"/>
                </a:rPr>
                <a:t>2</a:t>
              </a:r>
            </a:p>
          </p:txBody>
        </p:sp>
      </p:grpSp>
      <p:sp>
        <p:nvSpPr>
          <p:cNvPr id="3" name="Title 3">
            <a:extLst>
              <a:ext uri="{FF2B5EF4-FFF2-40B4-BE49-F238E27FC236}">
                <a16:creationId xmlns:a16="http://schemas.microsoft.com/office/drawing/2014/main" id="{75CA9815-0860-9AB4-5FBB-BA000A912C21}"/>
              </a:ext>
            </a:extLst>
          </p:cNvPr>
          <p:cNvSpPr txBox="1">
            <a:spLocks/>
          </p:cNvSpPr>
          <p:nvPr/>
        </p:nvSpPr>
        <p:spPr>
          <a:xfrm>
            <a:off x="0" y="712784"/>
            <a:ext cx="12191999" cy="663449"/>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gn="ctr"/>
            <a:r>
              <a:rPr lang="en-US" sz="4800" dirty="0">
                <a:solidFill>
                  <a:srgbClr val="0076CF"/>
                </a:solidFill>
                <a:latin typeface="FS Elliot Pro Light"/>
                <a:cs typeface="FS Elliot Pro Light"/>
              </a:rPr>
              <a:t>Making fee allocation decisions</a:t>
            </a:r>
          </a:p>
        </p:txBody>
      </p:sp>
      <p:sp>
        <p:nvSpPr>
          <p:cNvPr id="2" name="TextBox 7">
            <a:extLst>
              <a:ext uri="{FF2B5EF4-FFF2-40B4-BE49-F238E27FC236}">
                <a16:creationId xmlns:a16="http://schemas.microsoft.com/office/drawing/2014/main" id="{D59E8347-740D-D9BA-0E6E-5571C8D0C694}"/>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194259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8DB22DB-DBD8-626E-9F68-F4727448637F}"/>
              </a:ext>
            </a:extLst>
          </p:cNvPr>
          <p:cNvSpPr/>
          <p:nvPr/>
        </p:nvSpPr>
        <p:spPr>
          <a:xfrm>
            <a:off x="1269605" y="3031415"/>
            <a:ext cx="9649610" cy="1900464"/>
          </a:xfrm>
          <a:prstGeom prst="rect">
            <a:avLst/>
          </a:prstGeom>
          <a:solidFill>
            <a:srgbClr val="EBF8FE"/>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3">
            <a:extLst>
              <a:ext uri="{FF2B5EF4-FFF2-40B4-BE49-F238E27FC236}">
                <a16:creationId xmlns:a16="http://schemas.microsoft.com/office/drawing/2014/main" id="{1B80FB99-E9C1-CB22-CC02-00E050F9D67D}"/>
              </a:ext>
            </a:extLst>
          </p:cNvPr>
          <p:cNvSpPr txBox="1">
            <a:spLocks/>
          </p:cNvSpPr>
          <p:nvPr/>
        </p:nvSpPr>
        <p:spPr>
          <a:xfrm>
            <a:off x="0" y="712784"/>
            <a:ext cx="12191999" cy="663449"/>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gn="ctr"/>
            <a:r>
              <a:rPr lang="en-US" sz="4800" dirty="0">
                <a:solidFill>
                  <a:srgbClr val="0076CF"/>
                </a:solidFill>
                <a:latin typeface="FS Elliot Pro Light"/>
                <a:cs typeface="FS Elliot Pro Light"/>
              </a:rPr>
              <a:t>Making fee allocation decisions</a:t>
            </a:r>
          </a:p>
        </p:txBody>
      </p:sp>
      <p:sp>
        <p:nvSpPr>
          <p:cNvPr id="17" name="TextBox 16">
            <a:extLst>
              <a:ext uri="{FF2B5EF4-FFF2-40B4-BE49-F238E27FC236}">
                <a16:creationId xmlns:a16="http://schemas.microsoft.com/office/drawing/2014/main" id="{422B3F9A-2518-2BFF-6C15-3FFCDA7FCEED}"/>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19" name="Footer Placeholder 4">
            <a:extLst>
              <a:ext uri="{FF2B5EF4-FFF2-40B4-BE49-F238E27FC236}">
                <a16:creationId xmlns:a16="http://schemas.microsoft.com/office/drawing/2014/main" id="{C5C633C0-2A45-6138-FA8B-924041815623}"/>
              </a:ext>
            </a:extLst>
          </p:cNvPr>
          <p:cNvSpPr txBox="1">
            <a:spLocks/>
          </p:cNvSpPr>
          <p:nvPr/>
        </p:nvSpPr>
        <p:spPr>
          <a:xfrm>
            <a:off x="111683" y="6528589"/>
            <a:ext cx="3860800" cy="273844"/>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PQ11486W-04 | 2846865-042023 | 05/2023</a:t>
            </a:r>
          </a:p>
        </p:txBody>
      </p:sp>
      <p:sp>
        <p:nvSpPr>
          <p:cNvPr id="21" name="Rectangle 20">
            <a:extLst>
              <a:ext uri="{FF2B5EF4-FFF2-40B4-BE49-F238E27FC236}">
                <a16:creationId xmlns:a16="http://schemas.microsoft.com/office/drawing/2014/main" id="{23773BA8-2337-CD53-9DBA-66B00EDBF804}"/>
              </a:ext>
            </a:extLst>
          </p:cNvPr>
          <p:cNvSpPr/>
          <p:nvPr/>
        </p:nvSpPr>
        <p:spPr>
          <a:xfrm>
            <a:off x="1904079" y="2958424"/>
            <a:ext cx="2562678" cy="1900464"/>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 Placeholder 1">
            <a:extLst>
              <a:ext uri="{FF2B5EF4-FFF2-40B4-BE49-F238E27FC236}">
                <a16:creationId xmlns:a16="http://schemas.microsoft.com/office/drawing/2014/main" id="{8811B068-7E72-3830-5434-8707CB82BE0F}"/>
              </a:ext>
            </a:extLst>
          </p:cNvPr>
          <p:cNvSpPr txBox="1">
            <a:spLocks/>
          </p:cNvSpPr>
          <p:nvPr/>
        </p:nvSpPr>
        <p:spPr>
          <a:xfrm>
            <a:off x="1450729" y="3459460"/>
            <a:ext cx="1670931" cy="843153"/>
          </a:xfrm>
          <a:prstGeom prst="rect">
            <a:avLst/>
          </a:prstGeom>
        </p:spPr>
        <p:txBody>
          <a:bodyPr vert="horz" lIns="0" tIns="0" rIns="0" bIns="0" rtlCol="0" anchor="ctr"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lgn="ctr">
              <a:spcBef>
                <a:spcPts val="0"/>
              </a:spcBef>
              <a:buNone/>
            </a:pPr>
            <a:r>
              <a:rPr lang="en-US" sz="2000" dirty="0">
                <a:solidFill>
                  <a:srgbClr val="333333"/>
                </a:solidFill>
              </a:rPr>
              <a:t>Account </a:t>
            </a:r>
          </a:p>
          <a:p>
            <a:pPr marL="0" lvl="1" indent="0" algn="ctr">
              <a:spcBef>
                <a:spcPts val="0"/>
              </a:spcBef>
              <a:buNone/>
            </a:pPr>
            <a:r>
              <a:rPr lang="en-US" sz="2000" dirty="0">
                <a:solidFill>
                  <a:srgbClr val="333333"/>
                </a:solidFill>
              </a:rPr>
              <a:t>balances</a:t>
            </a:r>
          </a:p>
        </p:txBody>
      </p:sp>
      <p:sp>
        <p:nvSpPr>
          <p:cNvPr id="30" name="Text Placeholder 1">
            <a:extLst>
              <a:ext uri="{FF2B5EF4-FFF2-40B4-BE49-F238E27FC236}">
                <a16:creationId xmlns:a16="http://schemas.microsoft.com/office/drawing/2014/main" id="{A69DF3DE-3935-73B4-0DD6-3900017CF098}"/>
              </a:ext>
            </a:extLst>
          </p:cNvPr>
          <p:cNvSpPr txBox="1">
            <a:spLocks/>
          </p:cNvSpPr>
          <p:nvPr/>
        </p:nvSpPr>
        <p:spPr>
          <a:xfrm>
            <a:off x="3580920" y="3459460"/>
            <a:ext cx="1867601" cy="843153"/>
          </a:xfrm>
          <a:prstGeom prst="rect">
            <a:avLst/>
          </a:prstGeom>
        </p:spPr>
        <p:txBody>
          <a:bodyPr vert="horz" lIns="0" tIns="0" rIns="0" bIns="0" rtlCol="0" anchor="ctr"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lgn="ctr">
              <a:spcBef>
                <a:spcPts val="0"/>
              </a:spcBef>
              <a:buNone/>
            </a:pPr>
            <a:r>
              <a:rPr lang="en-US" sz="2000" dirty="0">
                <a:solidFill>
                  <a:srgbClr val="333333"/>
                </a:solidFill>
              </a:rPr>
              <a:t>Understanding of plan fees</a:t>
            </a:r>
          </a:p>
        </p:txBody>
      </p:sp>
      <p:sp>
        <p:nvSpPr>
          <p:cNvPr id="35" name="Text Placeholder 1">
            <a:extLst>
              <a:ext uri="{FF2B5EF4-FFF2-40B4-BE49-F238E27FC236}">
                <a16:creationId xmlns:a16="http://schemas.microsoft.com/office/drawing/2014/main" id="{52A3BFB8-03C6-6C79-CDEA-CB4D0B848936}"/>
              </a:ext>
            </a:extLst>
          </p:cNvPr>
          <p:cNvSpPr txBox="1">
            <a:spLocks/>
          </p:cNvSpPr>
          <p:nvPr/>
        </p:nvSpPr>
        <p:spPr>
          <a:xfrm>
            <a:off x="6102692" y="3459460"/>
            <a:ext cx="1867601" cy="843153"/>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lgn="ctr">
              <a:spcBef>
                <a:spcPts val="0"/>
              </a:spcBef>
              <a:buNone/>
            </a:pPr>
            <a:r>
              <a:rPr lang="en-US" sz="2000" dirty="0">
                <a:solidFill>
                  <a:srgbClr val="333333"/>
                </a:solidFill>
              </a:rPr>
              <a:t>Knowledge </a:t>
            </a:r>
            <a:br>
              <a:rPr lang="en-US" sz="2000" dirty="0">
                <a:solidFill>
                  <a:srgbClr val="333333"/>
                </a:solidFill>
              </a:rPr>
            </a:br>
            <a:r>
              <a:rPr lang="en-US" sz="2000" dirty="0">
                <a:solidFill>
                  <a:srgbClr val="333333"/>
                </a:solidFill>
              </a:rPr>
              <a:t>of investment-related fees</a:t>
            </a:r>
          </a:p>
          <a:p>
            <a:pPr marL="0" lvl="1" indent="0" algn="ctr">
              <a:spcBef>
                <a:spcPts val="0"/>
              </a:spcBef>
              <a:buNone/>
            </a:pPr>
            <a:endParaRPr lang="en-US" sz="2000" dirty="0">
              <a:solidFill>
                <a:srgbClr val="333333"/>
              </a:solidFill>
            </a:endParaRPr>
          </a:p>
        </p:txBody>
      </p:sp>
      <p:sp>
        <p:nvSpPr>
          <p:cNvPr id="40" name="Text Placeholder 1">
            <a:extLst>
              <a:ext uri="{FF2B5EF4-FFF2-40B4-BE49-F238E27FC236}">
                <a16:creationId xmlns:a16="http://schemas.microsoft.com/office/drawing/2014/main" id="{09CE46BF-7B22-1375-BEC9-D20BF4760D63}"/>
              </a:ext>
            </a:extLst>
          </p:cNvPr>
          <p:cNvSpPr txBox="1">
            <a:spLocks/>
          </p:cNvSpPr>
          <p:nvPr/>
        </p:nvSpPr>
        <p:spPr>
          <a:xfrm>
            <a:off x="8620059" y="3459460"/>
            <a:ext cx="1867601" cy="843153"/>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lgn="ctr">
              <a:spcBef>
                <a:spcPts val="0"/>
              </a:spcBef>
              <a:buNone/>
            </a:pPr>
            <a:r>
              <a:rPr lang="en-US" sz="2000" dirty="0">
                <a:solidFill>
                  <a:srgbClr val="333333"/>
                </a:solidFill>
              </a:rPr>
              <a:t>Election of investment options</a:t>
            </a:r>
          </a:p>
          <a:p>
            <a:pPr marL="0" lvl="1" indent="0" algn="ctr">
              <a:spcBef>
                <a:spcPts val="0"/>
              </a:spcBef>
              <a:buNone/>
            </a:pPr>
            <a:endParaRPr lang="en-US" sz="2000" dirty="0">
              <a:solidFill>
                <a:srgbClr val="333333"/>
              </a:solidFill>
            </a:endParaRPr>
          </a:p>
        </p:txBody>
      </p:sp>
      <p:sp>
        <p:nvSpPr>
          <p:cNvPr id="48" name="Rectangle 47">
            <a:extLst>
              <a:ext uri="{FF2B5EF4-FFF2-40B4-BE49-F238E27FC236}">
                <a16:creationId xmlns:a16="http://schemas.microsoft.com/office/drawing/2014/main" id="{5EB7F732-67EF-A801-F7BE-B116AD8C1B52}"/>
              </a:ext>
            </a:extLst>
          </p:cNvPr>
          <p:cNvSpPr/>
          <p:nvPr/>
        </p:nvSpPr>
        <p:spPr>
          <a:xfrm>
            <a:off x="1212095" y="2973905"/>
            <a:ext cx="9649610" cy="1900464"/>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49" name="Straight Connector 48">
            <a:extLst>
              <a:ext uri="{FF2B5EF4-FFF2-40B4-BE49-F238E27FC236}">
                <a16:creationId xmlns:a16="http://schemas.microsoft.com/office/drawing/2014/main" id="{B960B3D5-31B4-3B37-17A6-EC1AA9739D9B}"/>
              </a:ext>
            </a:extLst>
          </p:cNvPr>
          <p:cNvCxnSpPr>
            <a:cxnSpLocks/>
          </p:cNvCxnSpPr>
          <p:nvPr/>
        </p:nvCxnSpPr>
        <p:spPr>
          <a:xfrm flipV="1">
            <a:off x="3245861" y="3230216"/>
            <a:ext cx="0" cy="1351723"/>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8A3F532-C593-12CB-9901-428D3C5A1872}"/>
              </a:ext>
            </a:extLst>
          </p:cNvPr>
          <p:cNvCxnSpPr>
            <a:cxnSpLocks/>
          </p:cNvCxnSpPr>
          <p:nvPr/>
        </p:nvCxnSpPr>
        <p:spPr>
          <a:xfrm flipV="1">
            <a:off x="5780819" y="3230216"/>
            <a:ext cx="0" cy="1351723"/>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EEE5143-EE34-08DE-9E95-59A5EA61B733}"/>
              </a:ext>
            </a:extLst>
          </p:cNvPr>
          <p:cNvCxnSpPr>
            <a:cxnSpLocks/>
          </p:cNvCxnSpPr>
          <p:nvPr/>
        </p:nvCxnSpPr>
        <p:spPr>
          <a:xfrm flipV="1">
            <a:off x="8370293" y="3230216"/>
            <a:ext cx="0" cy="1351723"/>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sp>
        <p:nvSpPr>
          <p:cNvPr id="52" name="Round Same Side Corner Rectangle 51">
            <a:extLst>
              <a:ext uri="{FF2B5EF4-FFF2-40B4-BE49-F238E27FC236}">
                <a16:creationId xmlns:a16="http://schemas.microsoft.com/office/drawing/2014/main" id="{BBF0342F-7FA8-0D8F-AFBB-93794EB50089}"/>
              </a:ext>
            </a:extLst>
          </p:cNvPr>
          <p:cNvSpPr/>
          <p:nvPr/>
        </p:nvSpPr>
        <p:spPr>
          <a:xfrm>
            <a:off x="2782958" y="1844023"/>
            <a:ext cx="2487622" cy="350299"/>
          </a:xfrm>
          <a:prstGeom prst="round2SameRect">
            <a:avLst>
              <a:gd name="adj1" fmla="val 0"/>
              <a:gd name="adj2" fmla="val 0"/>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53F1542-E50E-D2B6-B301-7D7280863544}"/>
              </a:ext>
            </a:extLst>
          </p:cNvPr>
          <p:cNvSpPr/>
          <p:nvPr/>
        </p:nvSpPr>
        <p:spPr>
          <a:xfrm>
            <a:off x="0" y="1807358"/>
            <a:ext cx="12192000" cy="417102"/>
          </a:xfrm>
          <a:prstGeom prst="rect">
            <a:avLst/>
          </a:prstGeom>
        </p:spPr>
        <p:txBody>
          <a:bodyPr wrap="square">
            <a:spAutoFit/>
          </a:bodyPr>
          <a:lstStyle/>
          <a:p>
            <a:pPr algn="ctr">
              <a:lnSpc>
                <a:spcPct val="110000"/>
              </a:lnSpc>
              <a:buClr>
                <a:srgbClr val="787878"/>
              </a:buClr>
            </a:pPr>
            <a:r>
              <a:rPr lang="en-US" sz="2000" b="1" dirty="0">
                <a:solidFill>
                  <a:schemeClr val="bg1"/>
                </a:solidFill>
                <a:latin typeface="FS Elliot Pro" panose="02000503040000020004" pitchFamily="2" charset="0"/>
              </a:rPr>
              <a:t>Gather and analyze   </a:t>
            </a:r>
            <a:r>
              <a:rPr lang="en-US" sz="2000" dirty="0">
                <a:solidFill>
                  <a:srgbClr val="333333"/>
                </a:solidFill>
              </a:rPr>
              <a:t>facts to make a decision based on:</a:t>
            </a:r>
          </a:p>
        </p:txBody>
      </p:sp>
      <p:sp>
        <p:nvSpPr>
          <p:cNvPr id="3" name="TextBox 7">
            <a:extLst>
              <a:ext uri="{FF2B5EF4-FFF2-40B4-BE49-F238E27FC236}">
                <a16:creationId xmlns:a16="http://schemas.microsoft.com/office/drawing/2014/main" id="{2483CC7E-0387-FDD8-B14F-3B752BA9AC4E}"/>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253476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125A5D-92B7-8302-CCE4-0D14575945FE}"/>
              </a:ext>
            </a:extLst>
          </p:cNvPr>
          <p:cNvSpPr/>
          <p:nvPr/>
        </p:nvSpPr>
        <p:spPr>
          <a:xfrm rot="10800000" flipH="1">
            <a:off x="0" y="-1"/>
            <a:ext cx="12192000" cy="3448073"/>
          </a:xfrm>
          <a:prstGeom prst="rect">
            <a:avLst/>
          </a:prstGeom>
          <a:gradFill rotWithShape="1">
            <a:gsLst>
              <a:gs pos="0">
                <a:srgbClr val="004C97"/>
              </a:gs>
              <a:gs pos="100000">
                <a:srgbClr val="0376D0"/>
              </a:gs>
            </a:gsLst>
            <a:lin ang="3600000" scaled="0"/>
          </a:gradFill>
          <a:ln w="9525" cap="flat" cmpd="sng" algn="ctr">
            <a:noFill/>
            <a:prstDash val="solid"/>
          </a:ln>
          <a:effectLst/>
        </p:spPr>
        <p:txBody>
          <a:bodyPr rtlCol="0" anchor="ctr"/>
          <a:lstStyle/>
          <a:p>
            <a:pPr algn="ctr" defTabSz="457092" eaLnBrk="0" fontAlgn="base" hangingPunct="0">
              <a:spcBef>
                <a:spcPct val="0"/>
              </a:spcBef>
              <a:spcAft>
                <a:spcPct val="0"/>
              </a:spcAft>
              <a:defRPr/>
            </a:pPr>
            <a:endParaRPr lang="en-US" sz="2400" kern="0" dirty="0">
              <a:solidFill>
                <a:prstClr val="white"/>
              </a:solidFill>
              <a:ea typeface="MS PGothic" panose="020B0600070205080204" pitchFamily="34" charset="-128"/>
              <a:cs typeface="Times New Roman"/>
            </a:endParaRPr>
          </a:p>
        </p:txBody>
      </p:sp>
      <p:sp>
        <p:nvSpPr>
          <p:cNvPr id="6" name="TextBox 5"/>
          <p:cNvSpPr txBox="1"/>
          <p:nvPr/>
        </p:nvSpPr>
        <p:spPr>
          <a:xfrm>
            <a:off x="2971627" y="3796269"/>
            <a:ext cx="1754377" cy="1200329"/>
          </a:xfrm>
          <a:prstGeom prst="rect">
            <a:avLst/>
          </a:prstGeom>
          <a:noFill/>
        </p:spPr>
        <p:txBody>
          <a:bodyPr wrap="square" rtlCol="0">
            <a:spAutoFit/>
          </a:bodyPr>
          <a:lstStyle/>
          <a:p>
            <a:pPr defTabSz="816649"/>
            <a:r>
              <a:rPr lang="en-US" dirty="0">
                <a:solidFill>
                  <a:srgbClr val="333333"/>
                </a:solidFill>
                <a:latin typeface="FS Elliot Pro"/>
                <a:cs typeface="FS Elliot Pro"/>
              </a:rPr>
              <a:t>Assess available fee payment methods</a:t>
            </a:r>
          </a:p>
        </p:txBody>
      </p:sp>
      <p:sp>
        <p:nvSpPr>
          <p:cNvPr id="7" name="TextBox 6"/>
          <p:cNvSpPr txBox="1"/>
          <p:nvPr/>
        </p:nvSpPr>
        <p:spPr>
          <a:xfrm>
            <a:off x="757818" y="3796269"/>
            <a:ext cx="1764001" cy="1477328"/>
          </a:xfrm>
          <a:prstGeom prst="rect">
            <a:avLst/>
          </a:prstGeom>
          <a:noFill/>
        </p:spPr>
        <p:txBody>
          <a:bodyPr wrap="square" rtlCol="0">
            <a:spAutoFit/>
          </a:bodyPr>
          <a:lstStyle/>
          <a:p>
            <a:pPr defTabSz="816649"/>
            <a:r>
              <a:rPr lang="en-US" dirty="0">
                <a:solidFill>
                  <a:srgbClr val="333333"/>
                </a:solidFill>
                <a:latin typeface="FS Elliot Pro"/>
                <a:cs typeface="FS Elliot Pro"/>
              </a:rPr>
              <a:t>Gather and evaluate facts, including participant needs</a:t>
            </a:r>
          </a:p>
        </p:txBody>
      </p:sp>
      <p:sp>
        <p:nvSpPr>
          <p:cNvPr id="8" name="TextBox 7"/>
          <p:cNvSpPr txBox="1"/>
          <p:nvPr/>
        </p:nvSpPr>
        <p:spPr>
          <a:xfrm>
            <a:off x="5129033" y="3796269"/>
            <a:ext cx="1905802" cy="1200329"/>
          </a:xfrm>
          <a:prstGeom prst="rect">
            <a:avLst/>
          </a:prstGeom>
          <a:noFill/>
        </p:spPr>
        <p:txBody>
          <a:bodyPr wrap="square" rtlCol="0">
            <a:spAutoFit/>
          </a:bodyPr>
          <a:lstStyle/>
          <a:p>
            <a:pPr defTabSz="816649"/>
            <a:r>
              <a:rPr lang="en-US" dirty="0">
                <a:solidFill>
                  <a:srgbClr val="333333"/>
                </a:solidFill>
                <a:latin typeface="FS Elliot Pro"/>
                <a:cs typeface="FS Elliot Pro"/>
              </a:rPr>
              <a:t>Determine fee collection and document process</a:t>
            </a:r>
          </a:p>
        </p:txBody>
      </p:sp>
      <p:sp>
        <p:nvSpPr>
          <p:cNvPr id="17" name="TextBox 16"/>
          <p:cNvSpPr txBox="1"/>
          <p:nvPr/>
        </p:nvSpPr>
        <p:spPr>
          <a:xfrm>
            <a:off x="10097369" y="3796269"/>
            <a:ext cx="1492311" cy="369332"/>
          </a:xfrm>
          <a:prstGeom prst="rect">
            <a:avLst/>
          </a:prstGeom>
          <a:noFill/>
        </p:spPr>
        <p:txBody>
          <a:bodyPr wrap="square" rtlCol="0">
            <a:spAutoFit/>
          </a:bodyPr>
          <a:lstStyle/>
          <a:p>
            <a:pPr defTabSz="816649"/>
            <a:r>
              <a:rPr lang="en-US" dirty="0">
                <a:solidFill>
                  <a:srgbClr val="333333"/>
                </a:solidFill>
                <a:latin typeface="FS Elliot Pro"/>
                <a:cs typeface="FS Elliot Pro"/>
              </a:rPr>
              <a:t>Monitor</a:t>
            </a:r>
          </a:p>
        </p:txBody>
      </p:sp>
      <p:sp>
        <p:nvSpPr>
          <p:cNvPr id="18" name="TextBox 17"/>
          <p:cNvSpPr txBox="1"/>
          <p:nvPr/>
        </p:nvSpPr>
        <p:spPr>
          <a:xfrm>
            <a:off x="7508568" y="3796269"/>
            <a:ext cx="2146435" cy="923330"/>
          </a:xfrm>
          <a:prstGeom prst="rect">
            <a:avLst/>
          </a:prstGeom>
          <a:noFill/>
        </p:spPr>
        <p:txBody>
          <a:bodyPr wrap="square" rtlCol="0">
            <a:spAutoFit/>
          </a:bodyPr>
          <a:lstStyle/>
          <a:p>
            <a:pPr defTabSz="816649"/>
            <a:r>
              <a:rPr lang="en-US" dirty="0">
                <a:solidFill>
                  <a:srgbClr val="333333"/>
                </a:solidFill>
                <a:latin typeface="FS Elliot Pro"/>
                <a:cs typeface="FS Elliot Pro"/>
              </a:rPr>
              <a:t>Provide clear, simple participant communication</a:t>
            </a:r>
          </a:p>
        </p:txBody>
      </p:sp>
      <p:sp>
        <p:nvSpPr>
          <p:cNvPr id="23" name="Text Placeholder 4"/>
          <p:cNvSpPr>
            <a:spLocks noGrp="1"/>
          </p:cNvSpPr>
          <p:nvPr>
            <p:ph type="body" sz="quarter" idx="12"/>
          </p:nvPr>
        </p:nvSpPr>
        <p:spPr>
          <a:xfrm>
            <a:off x="849558" y="2652102"/>
            <a:ext cx="5358738" cy="486946"/>
          </a:xfrm>
        </p:spPr>
        <p:txBody>
          <a:bodyPr/>
          <a:lstStyle/>
          <a:p>
            <a:r>
              <a:rPr lang="en-US" sz="1800" b="1" dirty="0">
                <a:solidFill>
                  <a:schemeClr val="bg1"/>
                </a:solidFill>
                <a:latin typeface="FS Elliot Pro" panose="02000503040000020004" pitchFamily="2" charset="0"/>
              </a:rPr>
              <a:t>Considerations for a prudent process:</a:t>
            </a:r>
          </a:p>
        </p:txBody>
      </p:sp>
      <p:sp>
        <p:nvSpPr>
          <p:cNvPr id="12" name="TextBox 11">
            <a:extLst>
              <a:ext uri="{FF2B5EF4-FFF2-40B4-BE49-F238E27FC236}">
                <a16:creationId xmlns:a16="http://schemas.microsoft.com/office/drawing/2014/main" id="{65A0B41C-C940-1F16-E959-EE478A77A32E}"/>
              </a:ext>
            </a:extLst>
          </p:cNvPr>
          <p:cNvSpPr txBox="1"/>
          <p:nvPr/>
        </p:nvSpPr>
        <p:spPr>
          <a:xfrm>
            <a:off x="891631" y="926307"/>
            <a:ext cx="4046130" cy="400110"/>
          </a:xfrm>
          <a:prstGeom prst="rect">
            <a:avLst/>
          </a:prstGeom>
          <a:noFill/>
        </p:spPr>
        <p:txBody>
          <a:bodyPr wrap="square" rtlCol="0">
            <a:spAutoFit/>
          </a:bodyPr>
          <a:lstStyle/>
          <a:p>
            <a:r>
              <a:rPr lang="en-US" sz="2000" b="1" dirty="0">
                <a:solidFill>
                  <a:srgbClr val="55FFF5"/>
                </a:solidFill>
                <a:latin typeface="FS Elliot Pro" panose="02000503040000020004" pitchFamily="50" charset="0"/>
              </a:rPr>
              <a:t>Fee allocation decision:</a:t>
            </a:r>
            <a:endParaRPr lang="en-US" sz="2000" dirty="0">
              <a:solidFill>
                <a:prstClr val="white"/>
              </a:solidFill>
              <a:latin typeface="FS Elliot Pro" panose="02000503040000020004" pitchFamily="50" charset="0"/>
            </a:endParaRPr>
          </a:p>
        </p:txBody>
      </p:sp>
      <p:cxnSp>
        <p:nvCxnSpPr>
          <p:cNvPr id="13" name="Straight Connector 12">
            <a:extLst>
              <a:ext uri="{FF2B5EF4-FFF2-40B4-BE49-F238E27FC236}">
                <a16:creationId xmlns:a16="http://schemas.microsoft.com/office/drawing/2014/main" id="{62D11428-CD07-663A-4207-A4D64E651978}"/>
              </a:ext>
            </a:extLst>
          </p:cNvPr>
          <p:cNvCxnSpPr>
            <a:cxnSpLocks/>
          </p:cNvCxnSpPr>
          <p:nvPr/>
        </p:nvCxnSpPr>
        <p:spPr>
          <a:xfrm>
            <a:off x="997777" y="773845"/>
            <a:ext cx="472804" cy="0"/>
          </a:xfrm>
          <a:prstGeom prst="line">
            <a:avLst/>
          </a:prstGeom>
          <a:ln>
            <a:solidFill>
              <a:srgbClr val="56FFF5"/>
            </a:solidFill>
          </a:ln>
          <a:effectLst/>
        </p:spPr>
        <p:style>
          <a:lnRef idx="2">
            <a:schemeClr val="accent1"/>
          </a:lnRef>
          <a:fillRef idx="0">
            <a:schemeClr val="accent1"/>
          </a:fillRef>
          <a:effectRef idx="1">
            <a:schemeClr val="accent1"/>
          </a:effectRef>
          <a:fontRef idx="minor">
            <a:schemeClr val="tx1"/>
          </a:fontRef>
        </p:style>
      </p:cxnSp>
      <p:sp>
        <p:nvSpPr>
          <p:cNvPr id="14" name="Title 3">
            <a:extLst>
              <a:ext uri="{FF2B5EF4-FFF2-40B4-BE49-F238E27FC236}">
                <a16:creationId xmlns:a16="http://schemas.microsoft.com/office/drawing/2014/main" id="{80EDC83B-9923-10D1-FE2A-1DC0AD25B0B1}"/>
              </a:ext>
            </a:extLst>
          </p:cNvPr>
          <p:cNvSpPr txBox="1">
            <a:spLocks noChangeArrowheads="1"/>
          </p:cNvSpPr>
          <p:nvPr/>
        </p:nvSpPr>
        <p:spPr bwMode="auto">
          <a:xfrm>
            <a:off x="842861" y="1343112"/>
            <a:ext cx="6558965" cy="793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FFFFFF"/>
                </a:solidFill>
                <a:latin typeface="FS Elliot Pro Light" panose="02000503040000020004" pitchFamily="2" charset="0"/>
              </a:rPr>
              <a:t>Use a prudent process</a:t>
            </a:r>
            <a:endParaRPr lang="en-US" altLang="en-US" sz="4400" b="1" kern="0" dirty="0">
              <a:solidFill>
                <a:srgbClr val="FFFFFF"/>
              </a:solidFill>
              <a:latin typeface="FS Elliot Pro Light" panose="02000503040000020004" pitchFamily="50" charset="0"/>
            </a:endParaRPr>
          </a:p>
        </p:txBody>
      </p:sp>
      <p:grpSp>
        <p:nvGrpSpPr>
          <p:cNvPr id="15" name="Group 14">
            <a:extLst>
              <a:ext uri="{FF2B5EF4-FFF2-40B4-BE49-F238E27FC236}">
                <a16:creationId xmlns:a16="http://schemas.microsoft.com/office/drawing/2014/main" id="{A30FB2C4-3963-DE62-C591-AEA188C019AC}"/>
              </a:ext>
            </a:extLst>
          </p:cNvPr>
          <p:cNvGrpSpPr/>
          <p:nvPr/>
        </p:nvGrpSpPr>
        <p:grpSpPr>
          <a:xfrm>
            <a:off x="842720" y="3244786"/>
            <a:ext cx="404397" cy="409910"/>
            <a:chOff x="6240118" y="1926751"/>
            <a:chExt cx="404397" cy="409910"/>
          </a:xfrm>
        </p:grpSpPr>
        <p:sp>
          <p:nvSpPr>
            <p:cNvPr id="16" name="Oval 15">
              <a:extLst>
                <a:ext uri="{FF2B5EF4-FFF2-40B4-BE49-F238E27FC236}">
                  <a16:creationId xmlns:a16="http://schemas.microsoft.com/office/drawing/2014/main" id="{D4F9D12C-01FF-DBE5-B8C7-93D7EE96A78B}"/>
                </a:ext>
              </a:extLst>
            </p:cNvPr>
            <p:cNvSpPr/>
            <p:nvPr/>
          </p:nvSpPr>
          <p:spPr>
            <a:xfrm>
              <a:off x="6260272" y="1952418"/>
              <a:ext cx="384243" cy="384243"/>
            </a:xfrm>
            <a:prstGeom prst="ellipse">
              <a:avLst/>
            </a:prstGeom>
            <a:solidFill>
              <a:srgbClr val="002855"/>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19" name="TextBox 18">
              <a:extLst>
                <a:ext uri="{FF2B5EF4-FFF2-40B4-BE49-F238E27FC236}">
                  <a16:creationId xmlns:a16="http://schemas.microsoft.com/office/drawing/2014/main" id="{1F49564F-6606-D4DA-0C9C-6F6CE92F81BE}"/>
                </a:ext>
              </a:extLst>
            </p:cNvPr>
            <p:cNvSpPr txBox="1"/>
            <p:nvPr/>
          </p:nvSpPr>
          <p:spPr>
            <a:xfrm>
              <a:off x="6286657" y="1935945"/>
              <a:ext cx="320714" cy="369332"/>
            </a:xfrm>
            <a:prstGeom prst="rect">
              <a:avLst/>
            </a:prstGeom>
            <a:noFill/>
          </p:spPr>
          <p:txBody>
            <a:bodyPr wrap="square" rtlCol="0">
              <a:spAutoFit/>
            </a:bodyPr>
            <a:lstStyle/>
            <a:p>
              <a:pPr>
                <a:defRPr/>
              </a:pPr>
              <a:r>
                <a:rPr lang="en-US" b="1" kern="0" dirty="0">
                  <a:solidFill>
                    <a:schemeClr val="bg1"/>
                  </a:solidFill>
                  <a:latin typeface="FS Elliot Pro"/>
                </a:rPr>
                <a:t>1</a:t>
              </a:r>
            </a:p>
          </p:txBody>
        </p:sp>
        <p:sp>
          <p:nvSpPr>
            <p:cNvPr id="20" name="Oval 19">
              <a:extLst>
                <a:ext uri="{FF2B5EF4-FFF2-40B4-BE49-F238E27FC236}">
                  <a16:creationId xmlns:a16="http://schemas.microsoft.com/office/drawing/2014/main" id="{EFDA7042-0FE0-2194-AF56-22DAFB958B63}"/>
                </a:ext>
              </a:extLst>
            </p:cNvPr>
            <p:cNvSpPr/>
            <p:nvPr/>
          </p:nvSpPr>
          <p:spPr>
            <a:xfrm>
              <a:off x="6240118" y="1926751"/>
              <a:ext cx="384243" cy="384243"/>
            </a:xfrm>
            <a:prstGeom prst="ellipse">
              <a:avLst/>
            </a:prstGeom>
            <a:noFill/>
            <a:ln w="19050" cap="flat" cmpd="sng" algn="ctr">
              <a:solidFill>
                <a:srgbClr val="55FFF5"/>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grpSp>
      <p:grpSp>
        <p:nvGrpSpPr>
          <p:cNvPr id="36" name="Group 35">
            <a:extLst>
              <a:ext uri="{FF2B5EF4-FFF2-40B4-BE49-F238E27FC236}">
                <a16:creationId xmlns:a16="http://schemas.microsoft.com/office/drawing/2014/main" id="{712178DF-10EE-09CF-BCB2-60A249F5C4EA}"/>
              </a:ext>
            </a:extLst>
          </p:cNvPr>
          <p:cNvGrpSpPr/>
          <p:nvPr/>
        </p:nvGrpSpPr>
        <p:grpSpPr>
          <a:xfrm>
            <a:off x="3046349" y="3244786"/>
            <a:ext cx="404397" cy="409910"/>
            <a:chOff x="6240118" y="1926751"/>
            <a:chExt cx="404397" cy="409910"/>
          </a:xfrm>
        </p:grpSpPr>
        <p:sp>
          <p:nvSpPr>
            <p:cNvPr id="37" name="Oval 36">
              <a:extLst>
                <a:ext uri="{FF2B5EF4-FFF2-40B4-BE49-F238E27FC236}">
                  <a16:creationId xmlns:a16="http://schemas.microsoft.com/office/drawing/2014/main" id="{B5A4B281-FC1B-7384-003B-EDE53CBA6A54}"/>
                </a:ext>
              </a:extLst>
            </p:cNvPr>
            <p:cNvSpPr/>
            <p:nvPr/>
          </p:nvSpPr>
          <p:spPr>
            <a:xfrm>
              <a:off x="6260272" y="1952418"/>
              <a:ext cx="384243" cy="384243"/>
            </a:xfrm>
            <a:prstGeom prst="ellipse">
              <a:avLst/>
            </a:prstGeom>
            <a:solidFill>
              <a:srgbClr val="002855"/>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38" name="TextBox 37">
              <a:extLst>
                <a:ext uri="{FF2B5EF4-FFF2-40B4-BE49-F238E27FC236}">
                  <a16:creationId xmlns:a16="http://schemas.microsoft.com/office/drawing/2014/main" id="{18AF18BD-818E-EFDC-29DC-7A31174977B5}"/>
                </a:ext>
              </a:extLst>
            </p:cNvPr>
            <p:cNvSpPr txBox="1"/>
            <p:nvPr/>
          </p:nvSpPr>
          <p:spPr>
            <a:xfrm>
              <a:off x="6286657" y="1935945"/>
              <a:ext cx="320714" cy="369332"/>
            </a:xfrm>
            <a:prstGeom prst="rect">
              <a:avLst/>
            </a:prstGeom>
            <a:noFill/>
          </p:spPr>
          <p:txBody>
            <a:bodyPr wrap="square" rtlCol="0">
              <a:spAutoFit/>
            </a:bodyPr>
            <a:lstStyle/>
            <a:p>
              <a:pPr>
                <a:defRPr/>
              </a:pPr>
              <a:r>
                <a:rPr lang="en-US" b="1" kern="0" dirty="0">
                  <a:solidFill>
                    <a:schemeClr val="bg1"/>
                  </a:solidFill>
                  <a:latin typeface="FS Elliot Pro"/>
                </a:rPr>
                <a:t>2</a:t>
              </a:r>
            </a:p>
          </p:txBody>
        </p:sp>
        <p:sp>
          <p:nvSpPr>
            <p:cNvPr id="39" name="Oval 38">
              <a:extLst>
                <a:ext uri="{FF2B5EF4-FFF2-40B4-BE49-F238E27FC236}">
                  <a16:creationId xmlns:a16="http://schemas.microsoft.com/office/drawing/2014/main" id="{19293B81-D6CB-4581-5352-1994DB1BD08C}"/>
                </a:ext>
              </a:extLst>
            </p:cNvPr>
            <p:cNvSpPr/>
            <p:nvPr/>
          </p:nvSpPr>
          <p:spPr>
            <a:xfrm>
              <a:off x="6240118" y="1926751"/>
              <a:ext cx="384243" cy="384243"/>
            </a:xfrm>
            <a:prstGeom prst="ellipse">
              <a:avLst/>
            </a:prstGeom>
            <a:noFill/>
            <a:ln w="19050" cap="flat" cmpd="sng" algn="ctr">
              <a:solidFill>
                <a:srgbClr val="55FFF5"/>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grpSp>
      <p:grpSp>
        <p:nvGrpSpPr>
          <p:cNvPr id="41" name="Group 40">
            <a:extLst>
              <a:ext uri="{FF2B5EF4-FFF2-40B4-BE49-F238E27FC236}">
                <a16:creationId xmlns:a16="http://schemas.microsoft.com/office/drawing/2014/main" id="{FE1CC395-35A9-FBD8-FEE4-7D8D030247DE}"/>
              </a:ext>
            </a:extLst>
          </p:cNvPr>
          <p:cNvGrpSpPr/>
          <p:nvPr/>
        </p:nvGrpSpPr>
        <p:grpSpPr>
          <a:xfrm>
            <a:off x="5159017" y="3244786"/>
            <a:ext cx="404397" cy="409910"/>
            <a:chOff x="6240118" y="1926751"/>
            <a:chExt cx="404397" cy="409910"/>
          </a:xfrm>
        </p:grpSpPr>
        <p:sp>
          <p:nvSpPr>
            <p:cNvPr id="42" name="Oval 41">
              <a:extLst>
                <a:ext uri="{FF2B5EF4-FFF2-40B4-BE49-F238E27FC236}">
                  <a16:creationId xmlns:a16="http://schemas.microsoft.com/office/drawing/2014/main" id="{4ECDC282-6CD2-1EB9-7512-745C41C699CC}"/>
                </a:ext>
              </a:extLst>
            </p:cNvPr>
            <p:cNvSpPr/>
            <p:nvPr/>
          </p:nvSpPr>
          <p:spPr>
            <a:xfrm>
              <a:off x="6260272" y="1952418"/>
              <a:ext cx="384243" cy="384243"/>
            </a:xfrm>
            <a:prstGeom prst="ellipse">
              <a:avLst/>
            </a:prstGeom>
            <a:solidFill>
              <a:srgbClr val="002855"/>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43" name="TextBox 42">
              <a:extLst>
                <a:ext uri="{FF2B5EF4-FFF2-40B4-BE49-F238E27FC236}">
                  <a16:creationId xmlns:a16="http://schemas.microsoft.com/office/drawing/2014/main" id="{A4D76BB0-5C19-058D-1061-17918AE3F87C}"/>
                </a:ext>
              </a:extLst>
            </p:cNvPr>
            <p:cNvSpPr txBox="1"/>
            <p:nvPr/>
          </p:nvSpPr>
          <p:spPr>
            <a:xfrm>
              <a:off x="6286657" y="1935945"/>
              <a:ext cx="320714" cy="369332"/>
            </a:xfrm>
            <a:prstGeom prst="rect">
              <a:avLst/>
            </a:prstGeom>
            <a:noFill/>
          </p:spPr>
          <p:txBody>
            <a:bodyPr wrap="square" rtlCol="0">
              <a:spAutoFit/>
            </a:bodyPr>
            <a:lstStyle/>
            <a:p>
              <a:pPr>
                <a:defRPr/>
              </a:pPr>
              <a:r>
                <a:rPr lang="en-US" b="1" kern="0" dirty="0">
                  <a:solidFill>
                    <a:schemeClr val="bg1"/>
                  </a:solidFill>
                  <a:latin typeface="FS Elliot Pro"/>
                </a:rPr>
                <a:t>3</a:t>
              </a:r>
            </a:p>
          </p:txBody>
        </p:sp>
        <p:sp>
          <p:nvSpPr>
            <p:cNvPr id="44" name="Oval 43">
              <a:extLst>
                <a:ext uri="{FF2B5EF4-FFF2-40B4-BE49-F238E27FC236}">
                  <a16:creationId xmlns:a16="http://schemas.microsoft.com/office/drawing/2014/main" id="{03CA3FF0-DB24-E1B9-275B-7DB2C399130A}"/>
                </a:ext>
              </a:extLst>
            </p:cNvPr>
            <p:cNvSpPr/>
            <p:nvPr/>
          </p:nvSpPr>
          <p:spPr>
            <a:xfrm>
              <a:off x="6240118" y="1926751"/>
              <a:ext cx="384243" cy="384243"/>
            </a:xfrm>
            <a:prstGeom prst="ellipse">
              <a:avLst/>
            </a:prstGeom>
            <a:noFill/>
            <a:ln w="19050" cap="flat" cmpd="sng" algn="ctr">
              <a:solidFill>
                <a:srgbClr val="55FFF5"/>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grpSp>
      <p:grpSp>
        <p:nvGrpSpPr>
          <p:cNvPr id="45" name="Group 44">
            <a:extLst>
              <a:ext uri="{FF2B5EF4-FFF2-40B4-BE49-F238E27FC236}">
                <a16:creationId xmlns:a16="http://schemas.microsoft.com/office/drawing/2014/main" id="{8DDF21F1-BD8B-5BE8-AC5C-00726E479D02}"/>
              </a:ext>
            </a:extLst>
          </p:cNvPr>
          <p:cNvGrpSpPr/>
          <p:nvPr/>
        </p:nvGrpSpPr>
        <p:grpSpPr>
          <a:xfrm>
            <a:off x="7579819" y="3244786"/>
            <a:ext cx="404397" cy="409910"/>
            <a:chOff x="6240118" y="1926751"/>
            <a:chExt cx="404397" cy="409910"/>
          </a:xfrm>
        </p:grpSpPr>
        <p:sp>
          <p:nvSpPr>
            <p:cNvPr id="46" name="Oval 45">
              <a:extLst>
                <a:ext uri="{FF2B5EF4-FFF2-40B4-BE49-F238E27FC236}">
                  <a16:creationId xmlns:a16="http://schemas.microsoft.com/office/drawing/2014/main" id="{8B8FF3EB-7CD8-8E70-0834-DC4EC9A3A752}"/>
                </a:ext>
              </a:extLst>
            </p:cNvPr>
            <p:cNvSpPr/>
            <p:nvPr/>
          </p:nvSpPr>
          <p:spPr>
            <a:xfrm>
              <a:off x="6260272" y="1952418"/>
              <a:ext cx="384243" cy="384243"/>
            </a:xfrm>
            <a:prstGeom prst="ellipse">
              <a:avLst/>
            </a:prstGeom>
            <a:solidFill>
              <a:srgbClr val="002855"/>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47" name="TextBox 46">
              <a:extLst>
                <a:ext uri="{FF2B5EF4-FFF2-40B4-BE49-F238E27FC236}">
                  <a16:creationId xmlns:a16="http://schemas.microsoft.com/office/drawing/2014/main" id="{C5CE9AAF-DAEB-B66A-A98E-0BFD5C367B0F}"/>
                </a:ext>
              </a:extLst>
            </p:cNvPr>
            <p:cNvSpPr txBox="1"/>
            <p:nvPr/>
          </p:nvSpPr>
          <p:spPr>
            <a:xfrm>
              <a:off x="6286657" y="1935945"/>
              <a:ext cx="320714" cy="369332"/>
            </a:xfrm>
            <a:prstGeom prst="rect">
              <a:avLst/>
            </a:prstGeom>
            <a:noFill/>
          </p:spPr>
          <p:txBody>
            <a:bodyPr wrap="square" rtlCol="0">
              <a:spAutoFit/>
            </a:bodyPr>
            <a:lstStyle/>
            <a:p>
              <a:pPr>
                <a:defRPr/>
              </a:pPr>
              <a:r>
                <a:rPr lang="en-US" b="1" kern="0" dirty="0">
                  <a:solidFill>
                    <a:schemeClr val="bg1"/>
                  </a:solidFill>
                  <a:latin typeface="FS Elliot Pro"/>
                </a:rPr>
                <a:t>4</a:t>
              </a:r>
            </a:p>
          </p:txBody>
        </p:sp>
        <p:sp>
          <p:nvSpPr>
            <p:cNvPr id="48" name="Oval 47">
              <a:extLst>
                <a:ext uri="{FF2B5EF4-FFF2-40B4-BE49-F238E27FC236}">
                  <a16:creationId xmlns:a16="http://schemas.microsoft.com/office/drawing/2014/main" id="{CE4C4F09-54C7-4260-1403-4714F5DF78C0}"/>
                </a:ext>
              </a:extLst>
            </p:cNvPr>
            <p:cNvSpPr/>
            <p:nvPr/>
          </p:nvSpPr>
          <p:spPr>
            <a:xfrm>
              <a:off x="6240118" y="1926751"/>
              <a:ext cx="384243" cy="384243"/>
            </a:xfrm>
            <a:prstGeom prst="ellipse">
              <a:avLst/>
            </a:prstGeom>
            <a:noFill/>
            <a:ln w="19050" cap="flat" cmpd="sng" algn="ctr">
              <a:solidFill>
                <a:srgbClr val="55FFF5"/>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grpSp>
      <p:grpSp>
        <p:nvGrpSpPr>
          <p:cNvPr id="49" name="Group 48">
            <a:extLst>
              <a:ext uri="{FF2B5EF4-FFF2-40B4-BE49-F238E27FC236}">
                <a16:creationId xmlns:a16="http://schemas.microsoft.com/office/drawing/2014/main" id="{E4A5542E-DC1B-69E0-DEEC-04419FE61A33}"/>
              </a:ext>
            </a:extLst>
          </p:cNvPr>
          <p:cNvGrpSpPr/>
          <p:nvPr/>
        </p:nvGrpSpPr>
        <p:grpSpPr>
          <a:xfrm>
            <a:off x="10159571" y="3244786"/>
            <a:ext cx="404397" cy="409910"/>
            <a:chOff x="6240118" y="1926751"/>
            <a:chExt cx="404397" cy="409910"/>
          </a:xfrm>
        </p:grpSpPr>
        <p:sp>
          <p:nvSpPr>
            <p:cNvPr id="50" name="Oval 49">
              <a:extLst>
                <a:ext uri="{FF2B5EF4-FFF2-40B4-BE49-F238E27FC236}">
                  <a16:creationId xmlns:a16="http://schemas.microsoft.com/office/drawing/2014/main" id="{49D9A40B-B6F5-73CD-D3B2-AC0790B17681}"/>
                </a:ext>
              </a:extLst>
            </p:cNvPr>
            <p:cNvSpPr/>
            <p:nvPr/>
          </p:nvSpPr>
          <p:spPr>
            <a:xfrm>
              <a:off x="6260272" y="1952418"/>
              <a:ext cx="384243" cy="384243"/>
            </a:xfrm>
            <a:prstGeom prst="ellipse">
              <a:avLst/>
            </a:prstGeom>
            <a:solidFill>
              <a:srgbClr val="002855"/>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51" name="TextBox 50">
              <a:extLst>
                <a:ext uri="{FF2B5EF4-FFF2-40B4-BE49-F238E27FC236}">
                  <a16:creationId xmlns:a16="http://schemas.microsoft.com/office/drawing/2014/main" id="{6582A7D2-B7D8-05CA-27FF-D22F3143A6E3}"/>
                </a:ext>
              </a:extLst>
            </p:cNvPr>
            <p:cNvSpPr txBox="1"/>
            <p:nvPr/>
          </p:nvSpPr>
          <p:spPr>
            <a:xfrm>
              <a:off x="6286657" y="1935945"/>
              <a:ext cx="320714" cy="369332"/>
            </a:xfrm>
            <a:prstGeom prst="rect">
              <a:avLst/>
            </a:prstGeom>
            <a:noFill/>
          </p:spPr>
          <p:txBody>
            <a:bodyPr wrap="square" rtlCol="0">
              <a:spAutoFit/>
            </a:bodyPr>
            <a:lstStyle/>
            <a:p>
              <a:pPr>
                <a:defRPr/>
              </a:pPr>
              <a:r>
                <a:rPr lang="en-US" b="1" kern="0" dirty="0">
                  <a:solidFill>
                    <a:schemeClr val="bg1"/>
                  </a:solidFill>
                  <a:latin typeface="FS Elliot Pro"/>
                </a:rPr>
                <a:t>5</a:t>
              </a:r>
            </a:p>
          </p:txBody>
        </p:sp>
        <p:sp>
          <p:nvSpPr>
            <p:cNvPr id="52" name="Oval 51">
              <a:extLst>
                <a:ext uri="{FF2B5EF4-FFF2-40B4-BE49-F238E27FC236}">
                  <a16:creationId xmlns:a16="http://schemas.microsoft.com/office/drawing/2014/main" id="{99BCDEEC-9910-41F1-C050-95803CBDFF5E}"/>
                </a:ext>
              </a:extLst>
            </p:cNvPr>
            <p:cNvSpPr/>
            <p:nvPr/>
          </p:nvSpPr>
          <p:spPr>
            <a:xfrm>
              <a:off x="6240118" y="1926751"/>
              <a:ext cx="384243" cy="384243"/>
            </a:xfrm>
            <a:prstGeom prst="ellipse">
              <a:avLst/>
            </a:prstGeom>
            <a:noFill/>
            <a:ln w="19050" cap="flat" cmpd="sng" algn="ctr">
              <a:solidFill>
                <a:srgbClr val="55FFF5"/>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grpSp>
      <p:sp>
        <p:nvSpPr>
          <p:cNvPr id="53" name="TextBox 52">
            <a:extLst>
              <a:ext uri="{FF2B5EF4-FFF2-40B4-BE49-F238E27FC236}">
                <a16:creationId xmlns:a16="http://schemas.microsoft.com/office/drawing/2014/main" id="{5E75FA80-44C6-3B18-F105-D49475C71B52}"/>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54" name="Footer Placeholder 4">
            <a:extLst>
              <a:ext uri="{FF2B5EF4-FFF2-40B4-BE49-F238E27FC236}">
                <a16:creationId xmlns:a16="http://schemas.microsoft.com/office/drawing/2014/main" id="{4D4712C1-C05E-1E8E-9C46-1C66CC1D5170}"/>
              </a:ext>
            </a:extLst>
          </p:cNvPr>
          <p:cNvSpPr>
            <a:spLocks noGrp="1"/>
          </p:cNvSpPr>
          <p:nvPr>
            <p:ph type="ftr" sz="quarter" idx="3"/>
          </p:nvPr>
        </p:nvSpPr>
        <p:spPr>
          <a:xfrm>
            <a:off x="111683" y="6528589"/>
            <a:ext cx="3860800" cy="273844"/>
          </a:xfrm>
        </p:spPr>
        <p:txBody>
          <a:bodyPr/>
          <a:lstStyle/>
          <a:p>
            <a:r>
              <a:rPr lang="en-US" sz="800" dirty="0"/>
              <a:t>PQ11486W-04 | 2846865-042023 | 05/2023</a:t>
            </a:r>
          </a:p>
        </p:txBody>
      </p:sp>
      <p:cxnSp>
        <p:nvCxnSpPr>
          <p:cNvPr id="55" name="Straight Connector 54">
            <a:extLst>
              <a:ext uri="{FF2B5EF4-FFF2-40B4-BE49-F238E27FC236}">
                <a16:creationId xmlns:a16="http://schemas.microsoft.com/office/drawing/2014/main" id="{FB6568D3-72F8-D6E2-C3EB-5C655F85921A}"/>
              </a:ext>
            </a:extLst>
          </p:cNvPr>
          <p:cNvCxnSpPr>
            <a:cxnSpLocks/>
          </p:cNvCxnSpPr>
          <p:nvPr/>
        </p:nvCxnSpPr>
        <p:spPr>
          <a:xfrm flipV="1">
            <a:off x="2717762" y="3796269"/>
            <a:ext cx="0" cy="1478373"/>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63BAC40-AC0E-02F5-DD82-B81FC7B30952}"/>
              </a:ext>
            </a:extLst>
          </p:cNvPr>
          <p:cNvCxnSpPr>
            <a:cxnSpLocks/>
          </p:cNvCxnSpPr>
          <p:nvPr/>
        </p:nvCxnSpPr>
        <p:spPr>
          <a:xfrm flipV="1">
            <a:off x="4800600" y="3796269"/>
            <a:ext cx="0" cy="1478373"/>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0EE5075-F335-C973-A790-065A1CDE651C}"/>
              </a:ext>
            </a:extLst>
          </p:cNvPr>
          <p:cNvCxnSpPr>
            <a:cxnSpLocks/>
          </p:cNvCxnSpPr>
          <p:nvPr/>
        </p:nvCxnSpPr>
        <p:spPr>
          <a:xfrm flipV="1">
            <a:off x="7192108" y="3796269"/>
            <a:ext cx="0" cy="1478373"/>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0D74935-3DAF-EBAE-36E1-37DDE10E0F7C}"/>
              </a:ext>
            </a:extLst>
          </p:cNvPr>
          <p:cNvCxnSpPr>
            <a:cxnSpLocks/>
          </p:cNvCxnSpPr>
          <p:nvPr/>
        </p:nvCxnSpPr>
        <p:spPr>
          <a:xfrm flipV="1">
            <a:off x="9846546" y="3796269"/>
            <a:ext cx="0" cy="1478373"/>
          </a:xfrm>
          <a:prstGeom prst="line">
            <a:avLst/>
          </a:prstGeom>
          <a:ln w="19050">
            <a:solidFill>
              <a:srgbClr val="0076CF"/>
            </a:solidFill>
          </a:ln>
          <a:effectLst/>
        </p:spPr>
        <p:style>
          <a:lnRef idx="2">
            <a:schemeClr val="accent1"/>
          </a:lnRef>
          <a:fillRef idx="0">
            <a:schemeClr val="accent1"/>
          </a:fillRef>
          <a:effectRef idx="1">
            <a:schemeClr val="accent1"/>
          </a:effectRef>
          <a:fontRef idx="minor">
            <a:schemeClr val="tx1"/>
          </a:fontRef>
        </p:style>
      </p:cxnSp>
      <p:sp>
        <p:nvSpPr>
          <p:cNvPr id="2" name="TextBox 7">
            <a:extLst>
              <a:ext uri="{FF2B5EF4-FFF2-40B4-BE49-F238E27FC236}">
                <a16:creationId xmlns:a16="http://schemas.microsoft.com/office/drawing/2014/main" id="{3D219994-3096-23AD-C8FE-4B968D2675B5}"/>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3059072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10BBBA-4FF6-BC86-546E-77DD2C4FCABB}"/>
              </a:ext>
            </a:extLst>
          </p:cNvPr>
          <p:cNvSpPr/>
          <p:nvPr/>
        </p:nvSpPr>
        <p:spPr>
          <a:xfrm>
            <a:off x="0" y="2643809"/>
            <a:ext cx="12192000" cy="4214191"/>
          </a:xfrm>
          <a:prstGeom prst="rect">
            <a:avLst/>
          </a:prstGeom>
          <a:gradFill flip="none" rotWithShape="1">
            <a:gsLst>
              <a:gs pos="25000">
                <a:srgbClr val="004C97"/>
              </a:gs>
              <a:gs pos="99000">
                <a:srgbClr val="0091DA"/>
              </a:gs>
            </a:gsLst>
            <a:lin ang="18900000" scaled="1"/>
            <a:tileRect/>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942" b="0" i="0" u="none" strike="noStrike" kern="0" cap="none" spc="0" normalizeH="0" baseline="0" noProof="0" dirty="0">
              <a:ln>
                <a:noFill/>
              </a:ln>
              <a:solidFill>
                <a:prstClr val="white"/>
              </a:solidFill>
              <a:effectLst/>
              <a:uLnTx/>
              <a:uFillTx/>
              <a:latin typeface="FS Elliot Pro"/>
              <a:ea typeface="+mn-ea"/>
              <a:cs typeface="+mn-cs"/>
            </a:endParaRPr>
          </a:p>
        </p:txBody>
      </p:sp>
      <p:sp>
        <p:nvSpPr>
          <p:cNvPr id="11" name="Content Placeholder 2"/>
          <p:cNvSpPr txBox="1">
            <a:spLocks/>
          </p:cNvSpPr>
          <p:nvPr/>
        </p:nvSpPr>
        <p:spPr>
          <a:xfrm>
            <a:off x="4009950" y="3150622"/>
            <a:ext cx="7187018" cy="2555275"/>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800"/>
              </a:spcAft>
              <a:buClr>
                <a:schemeClr val="bg1"/>
              </a:buClr>
              <a:buFont typeface="Arial" panose="020B0604020202020204" pitchFamily="34" charset="0"/>
              <a:buChar char="•"/>
            </a:pPr>
            <a:r>
              <a:rPr lang="en-US" sz="2000" dirty="0">
                <a:solidFill>
                  <a:schemeClr val="bg1"/>
                </a:solidFill>
              </a:rPr>
              <a:t>The purpose of the plan</a:t>
            </a:r>
          </a:p>
          <a:p>
            <a:pPr marL="228600" indent="-228600">
              <a:spcBef>
                <a:spcPts val="0"/>
              </a:spcBef>
              <a:spcAft>
                <a:spcPts val="1800"/>
              </a:spcAft>
              <a:buClr>
                <a:schemeClr val="bg1"/>
              </a:buClr>
              <a:buFont typeface="Arial" panose="020B0604020202020204" pitchFamily="34" charset="0"/>
              <a:buChar char="•"/>
            </a:pPr>
            <a:r>
              <a:rPr lang="en-US" sz="2000" dirty="0">
                <a:solidFill>
                  <a:schemeClr val="bg1"/>
                </a:solidFill>
              </a:rPr>
              <a:t>Fiduciary responsibility relating to fees</a:t>
            </a:r>
          </a:p>
          <a:p>
            <a:pPr marL="228600" indent="-228600">
              <a:spcBef>
                <a:spcPts val="0"/>
              </a:spcBef>
              <a:spcAft>
                <a:spcPts val="1800"/>
              </a:spcAft>
              <a:buClr>
                <a:schemeClr val="bg1"/>
              </a:buClr>
              <a:buFont typeface="Arial" panose="020B0604020202020204" pitchFamily="34" charset="0"/>
              <a:buChar char="•"/>
            </a:pPr>
            <a:r>
              <a:rPr lang="en-US" sz="2000" dirty="0">
                <a:solidFill>
                  <a:schemeClr val="bg1"/>
                </a:solidFill>
              </a:rPr>
              <a:t>Monitoring and evaluating the reasonableness of fees</a:t>
            </a:r>
          </a:p>
          <a:p>
            <a:pPr marL="228600" indent="-228600">
              <a:spcBef>
                <a:spcPts val="0"/>
              </a:spcBef>
              <a:spcAft>
                <a:spcPts val="1800"/>
              </a:spcAft>
              <a:buClr>
                <a:schemeClr val="bg1"/>
              </a:buClr>
              <a:buFont typeface="Arial" panose="020B0604020202020204" pitchFamily="34" charset="0"/>
              <a:buChar char="•"/>
            </a:pPr>
            <a:r>
              <a:rPr lang="en-US" sz="2000" dirty="0">
                <a:solidFill>
                  <a:schemeClr val="bg1"/>
                </a:solidFill>
              </a:rPr>
              <a:t>Fee collection method(s) </a:t>
            </a:r>
          </a:p>
          <a:p>
            <a:pPr marL="228600" indent="-228600">
              <a:spcBef>
                <a:spcPts val="0"/>
              </a:spcBef>
              <a:spcAft>
                <a:spcPts val="1800"/>
              </a:spcAft>
              <a:buClr>
                <a:schemeClr val="bg1"/>
              </a:buClr>
              <a:buFont typeface="Arial" panose="020B0604020202020204" pitchFamily="34" charset="0"/>
              <a:buChar char="•"/>
            </a:pPr>
            <a:r>
              <a:rPr lang="en-US" sz="2000" dirty="0">
                <a:solidFill>
                  <a:schemeClr val="bg1"/>
                </a:solidFill>
              </a:rPr>
              <a:t>Communication of fees to participants</a:t>
            </a:r>
          </a:p>
        </p:txBody>
      </p:sp>
      <p:sp>
        <p:nvSpPr>
          <p:cNvPr id="4" name="TextBox 3">
            <a:extLst>
              <a:ext uri="{FF2B5EF4-FFF2-40B4-BE49-F238E27FC236}">
                <a16:creationId xmlns:a16="http://schemas.microsoft.com/office/drawing/2014/main" id="{1D04A1BB-183D-B2BD-E1C2-1BF81FB39C35}"/>
              </a:ext>
            </a:extLst>
          </p:cNvPr>
          <p:cNvSpPr txBox="1"/>
          <p:nvPr/>
        </p:nvSpPr>
        <p:spPr>
          <a:xfrm>
            <a:off x="891631" y="926307"/>
            <a:ext cx="4046130" cy="400110"/>
          </a:xfrm>
          <a:prstGeom prst="rect">
            <a:avLst/>
          </a:prstGeom>
          <a:noFill/>
        </p:spPr>
        <p:txBody>
          <a:bodyPr wrap="square" rtlCol="0">
            <a:spAutoFit/>
          </a:bodyPr>
          <a:lstStyle/>
          <a:p>
            <a:r>
              <a:rPr lang="en-US" sz="2000" b="1" dirty="0">
                <a:solidFill>
                  <a:srgbClr val="004A93"/>
                </a:solidFill>
                <a:latin typeface="FS Elliot Pro" panose="02000503040000020004" pitchFamily="50" charset="0"/>
              </a:rPr>
              <a:t>Fee allocation decision:</a:t>
            </a:r>
            <a:endParaRPr lang="en-US" sz="2000" dirty="0">
              <a:solidFill>
                <a:srgbClr val="004A93"/>
              </a:solidFill>
              <a:latin typeface="FS Elliot Pro" panose="02000503040000020004" pitchFamily="50" charset="0"/>
            </a:endParaRPr>
          </a:p>
        </p:txBody>
      </p:sp>
      <p:cxnSp>
        <p:nvCxnSpPr>
          <p:cNvPr id="5" name="Straight Connector 4">
            <a:extLst>
              <a:ext uri="{FF2B5EF4-FFF2-40B4-BE49-F238E27FC236}">
                <a16:creationId xmlns:a16="http://schemas.microsoft.com/office/drawing/2014/main" id="{2F2A74CB-F82F-2AE6-09C5-00C93B87650A}"/>
              </a:ext>
            </a:extLst>
          </p:cNvPr>
          <p:cNvCxnSpPr>
            <a:cxnSpLocks/>
          </p:cNvCxnSpPr>
          <p:nvPr/>
        </p:nvCxnSpPr>
        <p:spPr>
          <a:xfrm>
            <a:off x="997777" y="773845"/>
            <a:ext cx="472804" cy="0"/>
          </a:xfrm>
          <a:prstGeom prst="line">
            <a:avLst/>
          </a:prstGeom>
          <a:ln>
            <a:solidFill>
              <a:srgbClr val="004A93"/>
            </a:solidFill>
          </a:ln>
          <a:effectLst/>
        </p:spPr>
        <p:style>
          <a:lnRef idx="2">
            <a:schemeClr val="accent1"/>
          </a:lnRef>
          <a:fillRef idx="0">
            <a:schemeClr val="accent1"/>
          </a:fillRef>
          <a:effectRef idx="1">
            <a:schemeClr val="accent1"/>
          </a:effectRef>
          <a:fontRef idx="minor">
            <a:schemeClr val="tx1"/>
          </a:fontRef>
        </p:style>
      </p:cxnSp>
      <p:sp>
        <p:nvSpPr>
          <p:cNvPr id="8" name="Title 3">
            <a:extLst>
              <a:ext uri="{FF2B5EF4-FFF2-40B4-BE49-F238E27FC236}">
                <a16:creationId xmlns:a16="http://schemas.microsoft.com/office/drawing/2014/main" id="{172BD951-570E-D209-C8DF-6099040BEC3A}"/>
              </a:ext>
            </a:extLst>
          </p:cNvPr>
          <p:cNvSpPr txBox="1">
            <a:spLocks noChangeArrowheads="1"/>
          </p:cNvSpPr>
          <p:nvPr/>
        </p:nvSpPr>
        <p:spPr bwMode="auto">
          <a:xfrm>
            <a:off x="842861" y="1343112"/>
            <a:ext cx="6558965" cy="793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0076CF"/>
                </a:solidFill>
                <a:latin typeface="FS Elliot Pro Light" panose="02000503040000020004" pitchFamily="2" charset="0"/>
              </a:rPr>
              <a:t>Document your process</a:t>
            </a:r>
          </a:p>
        </p:txBody>
      </p:sp>
      <p:sp>
        <p:nvSpPr>
          <p:cNvPr id="3" name="TextBox 2">
            <a:extLst>
              <a:ext uri="{FF2B5EF4-FFF2-40B4-BE49-F238E27FC236}">
                <a16:creationId xmlns:a16="http://schemas.microsoft.com/office/drawing/2014/main" id="{514B0783-F7CE-1BCF-D063-5A8F2B103E71}"/>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9" name="Footer Placeholder 4">
            <a:extLst>
              <a:ext uri="{FF2B5EF4-FFF2-40B4-BE49-F238E27FC236}">
                <a16:creationId xmlns:a16="http://schemas.microsoft.com/office/drawing/2014/main" id="{5A925394-F5D2-ACBC-FBD6-523DBDB08F2E}"/>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sp>
        <p:nvSpPr>
          <p:cNvPr id="13" name="Rectangle 12">
            <a:extLst>
              <a:ext uri="{FF2B5EF4-FFF2-40B4-BE49-F238E27FC236}">
                <a16:creationId xmlns:a16="http://schemas.microsoft.com/office/drawing/2014/main" id="{59A98613-B4FD-D4C0-3668-102C0A3A538B}"/>
              </a:ext>
            </a:extLst>
          </p:cNvPr>
          <p:cNvSpPr/>
          <p:nvPr/>
        </p:nvSpPr>
        <p:spPr>
          <a:xfrm>
            <a:off x="1012551" y="2525564"/>
            <a:ext cx="2562678" cy="1549479"/>
          </a:xfrm>
          <a:prstGeom prst="rect">
            <a:avLst/>
          </a:prstGeom>
          <a:solidFill>
            <a:srgbClr val="EBF8FE"/>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DD5AC442-32C1-634B-2378-E426CFD471F8}"/>
              </a:ext>
            </a:extLst>
          </p:cNvPr>
          <p:cNvSpPr/>
          <p:nvPr/>
        </p:nvSpPr>
        <p:spPr>
          <a:xfrm>
            <a:off x="930323" y="2452573"/>
            <a:ext cx="2562678" cy="1900464"/>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Text Placeholder 1">
            <a:extLst>
              <a:ext uri="{FF2B5EF4-FFF2-40B4-BE49-F238E27FC236}">
                <a16:creationId xmlns:a16="http://schemas.microsoft.com/office/drawing/2014/main" id="{0CD9FA9A-9BD6-9B39-C446-3B19F9626819}"/>
              </a:ext>
            </a:extLst>
          </p:cNvPr>
          <p:cNvSpPr txBox="1">
            <a:spLocks/>
          </p:cNvSpPr>
          <p:nvPr/>
        </p:nvSpPr>
        <p:spPr>
          <a:xfrm>
            <a:off x="1605829" y="2934325"/>
            <a:ext cx="1637975" cy="843153"/>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indent="0">
              <a:buNone/>
            </a:pPr>
            <a:r>
              <a:rPr lang="en-US" sz="2000" b="1" dirty="0">
                <a:solidFill>
                  <a:srgbClr val="333333"/>
                </a:solidFill>
                <a:latin typeface="FS Elliot Pro" panose="02000503040000020004" pitchFamily="2" charset="0"/>
              </a:rPr>
              <a:t>Fee policy </a:t>
            </a:r>
            <a:br>
              <a:rPr lang="en-US" sz="2000" b="1" dirty="0">
                <a:solidFill>
                  <a:srgbClr val="333333"/>
                </a:solidFill>
                <a:latin typeface="FS Elliot Pro" panose="02000503040000020004" pitchFamily="2" charset="0"/>
              </a:rPr>
            </a:br>
            <a:r>
              <a:rPr lang="en-US" sz="2000" b="1" dirty="0">
                <a:solidFill>
                  <a:srgbClr val="333333"/>
                </a:solidFill>
                <a:latin typeface="FS Elliot Pro" panose="02000503040000020004" pitchFamily="2" charset="0"/>
              </a:rPr>
              <a:t>statement</a:t>
            </a:r>
          </a:p>
        </p:txBody>
      </p:sp>
      <p:sp>
        <p:nvSpPr>
          <p:cNvPr id="18" name="Rectangle 17">
            <a:extLst>
              <a:ext uri="{FF2B5EF4-FFF2-40B4-BE49-F238E27FC236}">
                <a16:creationId xmlns:a16="http://schemas.microsoft.com/office/drawing/2014/main" id="{682571A7-8FF2-33AE-B4EC-544011356B6C}"/>
              </a:ext>
            </a:extLst>
          </p:cNvPr>
          <p:cNvSpPr/>
          <p:nvPr/>
        </p:nvSpPr>
        <p:spPr>
          <a:xfrm>
            <a:off x="952515" y="2456292"/>
            <a:ext cx="2562678" cy="1549479"/>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9" name="Picture 18">
            <a:extLst>
              <a:ext uri="{FF2B5EF4-FFF2-40B4-BE49-F238E27FC236}">
                <a16:creationId xmlns:a16="http://schemas.microsoft.com/office/drawing/2014/main" id="{20506DFE-280D-8E01-F929-1666579CAB4D}"/>
              </a:ext>
            </a:extLst>
          </p:cNvPr>
          <p:cNvPicPr>
            <a:picLocks noChangeAspect="1"/>
          </p:cNvPicPr>
          <p:nvPr/>
        </p:nvPicPr>
        <p:blipFill>
          <a:blip r:embed="rId3"/>
          <a:stretch>
            <a:fillRect/>
          </a:stretch>
        </p:blipFill>
        <p:spPr>
          <a:xfrm>
            <a:off x="1077256" y="2791523"/>
            <a:ext cx="586795" cy="586795"/>
          </a:xfrm>
          <a:prstGeom prst="rect">
            <a:avLst/>
          </a:prstGeom>
        </p:spPr>
      </p:pic>
      <p:sp>
        <p:nvSpPr>
          <p:cNvPr id="2" name="TextBox 7">
            <a:extLst>
              <a:ext uri="{FF2B5EF4-FFF2-40B4-BE49-F238E27FC236}">
                <a16:creationId xmlns:a16="http://schemas.microsoft.com/office/drawing/2014/main" id="{818CFABA-3C0F-8FF5-624F-FEC7782C1FA1}"/>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314578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988A3D-895F-0BD7-34D7-2909B609A617}"/>
              </a:ext>
            </a:extLst>
          </p:cNvPr>
          <p:cNvSpPr/>
          <p:nvPr/>
        </p:nvSpPr>
        <p:spPr>
          <a:xfrm rot="10800000" flipH="1">
            <a:off x="0" y="-2"/>
            <a:ext cx="12192000" cy="6858002"/>
          </a:xfrm>
          <a:prstGeom prst="rect">
            <a:avLst/>
          </a:prstGeom>
          <a:gradFill rotWithShape="1">
            <a:gsLst>
              <a:gs pos="0">
                <a:srgbClr val="004C97"/>
              </a:gs>
              <a:gs pos="100000">
                <a:srgbClr val="0376D0"/>
              </a:gs>
            </a:gsLst>
            <a:lin ang="3600000" scaled="0"/>
          </a:gradFill>
          <a:ln w="9525" cap="flat" cmpd="sng" algn="ctr">
            <a:noFill/>
            <a:prstDash val="solid"/>
          </a:ln>
          <a:effectLst/>
        </p:spPr>
        <p:txBody>
          <a:bodyPr rtlCol="0" anchor="ctr"/>
          <a:lstStyle/>
          <a:p>
            <a:pPr algn="ctr" defTabSz="457092">
              <a:defRPr/>
            </a:pPr>
            <a:endParaRPr lang="en-US" kern="0" dirty="0">
              <a:solidFill>
                <a:prstClr val="white"/>
              </a:solidFill>
              <a:latin typeface="FS Elliot Pro"/>
            </a:endParaRPr>
          </a:p>
        </p:txBody>
      </p:sp>
      <p:sp>
        <p:nvSpPr>
          <p:cNvPr id="7" name="Title 3">
            <a:extLst>
              <a:ext uri="{FF2B5EF4-FFF2-40B4-BE49-F238E27FC236}">
                <a16:creationId xmlns:a16="http://schemas.microsoft.com/office/drawing/2014/main" id="{B790FD06-F81E-8E6B-5843-7F8552734490}"/>
              </a:ext>
            </a:extLst>
          </p:cNvPr>
          <p:cNvSpPr txBox="1">
            <a:spLocks noChangeArrowheads="1"/>
          </p:cNvSpPr>
          <p:nvPr/>
        </p:nvSpPr>
        <p:spPr bwMode="auto">
          <a:xfrm>
            <a:off x="891630" y="2893224"/>
            <a:ext cx="6746955" cy="16118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100000"/>
              </a:lnSpc>
              <a:spcBef>
                <a:spcPts val="2400"/>
              </a:spcBef>
            </a:pPr>
            <a:r>
              <a:rPr lang="en-US" altLang="en-US" sz="4400" dirty="0">
                <a:solidFill>
                  <a:srgbClr val="FFFFFF"/>
                </a:solidFill>
                <a:latin typeface="FS Elliot Pro Light" panose="02000503040000020004" pitchFamily="2" charset="0"/>
              </a:rPr>
              <a:t>What’s all the buzz </a:t>
            </a:r>
            <a:br>
              <a:rPr lang="en-US" altLang="en-US" sz="4400" dirty="0">
                <a:solidFill>
                  <a:srgbClr val="FFFFFF"/>
                </a:solidFill>
                <a:latin typeface="FS Elliot Pro Light" panose="02000503040000020004" pitchFamily="2" charset="0"/>
              </a:rPr>
            </a:br>
            <a:r>
              <a:rPr lang="en-US" altLang="en-US" sz="4400" dirty="0">
                <a:solidFill>
                  <a:srgbClr val="FFFFFF"/>
                </a:solidFill>
                <a:latin typeface="FS Elliot Pro Light" panose="02000503040000020004" pitchFamily="2" charset="0"/>
              </a:rPr>
              <a:t>about fee levelization?</a:t>
            </a:r>
            <a:endParaRPr lang="en-US" altLang="en-US" sz="4400" b="1" dirty="0">
              <a:solidFill>
                <a:srgbClr val="FFFFFF"/>
              </a:solidFill>
              <a:latin typeface="FS Elliot Pro Light" panose="02000503040000020004" pitchFamily="50" charset="0"/>
            </a:endParaRPr>
          </a:p>
        </p:txBody>
      </p:sp>
      <p:sp>
        <p:nvSpPr>
          <p:cNvPr id="10" name="TextBox 9">
            <a:extLst>
              <a:ext uri="{FF2B5EF4-FFF2-40B4-BE49-F238E27FC236}">
                <a16:creationId xmlns:a16="http://schemas.microsoft.com/office/drawing/2014/main" id="{B2146AA6-FBEB-8C38-065A-F1F7AD843156}"/>
              </a:ext>
            </a:extLst>
          </p:cNvPr>
          <p:cNvSpPr txBox="1"/>
          <p:nvPr/>
        </p:nvSpPr>
        <p:spPr>
          <a:xfrm>
            <a:off x="891630" y="2003390"/>
            <a:ext cx="4349443" cy="1323439"/>
          </a:xfrm>
          <a:prstGeom prst="rect">
            <a:avLst/>
          </a:prstGeom>
          <a:noFill/>
        </p:spPr>
        <p:txBody>
          <a:bodyPr wrap="square" rtlCol="0">
            <a:spAutoFit/>
          </a:bodyPr>
          <a:lstStyle/>
          <a:p>
            <a:r>
              <a:rPr lang="en-US" sz="2000" b="1" dirty="0">
                <a:solidFill>
                  <a:srgbClr val="55FFF5"/>
                </a:solidFill>
                <a:latin typeface="FS Elliot Pro" panose="02000503040000020004" pitchFamily="50" charset="0"/>
              </a:rPr>
              <a:t>Considerations for plan sponsors and participants</a:t>
            </a:r>
          </a:p>
          <a:p>
            <a:endParaRPr lang="en-US" sz="2000" dirty="0">
              <a:solidFill>
                <a:prstClr val="white"/>
              </a:solidFill>
              <a:latin typeface="FS Elliot Pro" panose="02000503040000020004" pitchFamily="50" charset="0"/>
            </a:endParaRPr>
          </a:p>
          <a:p>
            <a:endParaRPr lang="en-US" sz="2000" dirty="0">
              <a:latin typeface="FS Elliot Pro" panose="02000503040000020004" pitchFamily="50" charset="0"/>
            </a:endParaRPr>
          </a:p>
        </p:txBody>
      </p:sp>
      <p:cxnSp>
        <p:nvCxnSpPr>
          <p:cNvPr id="11" name="Straight Connector 10">
            <a:extLst>
              <a:ext uri="{FF2B5EF4-FFF2-40B4-BE49-F238E27FC236}">
                <a16:creationId xmlns:a16="http://schemas.microsoft.com/office/drawing/2014/main" id="{06C980CF-EA97-E603-531B-BB341EC314E9}"/>
              </a:ext>
            </a:extLst>
          </p:cNvPr>
          <p:cNvCxnSpPr>
            <a:cxnSpLocks/>
          </p:cNvCxnSpPr>
          <p:nvPr/>
        </p:nvCxnSpPr>
        <p:spPr>
          <a:xfrm>
            <a:off x="997777" y="1822293"/>
            <a:ext cx="472804" cy="0"/>
          </a:xfrm>
          <a:prstGeom prst="line">
            <a:avLst/>
          </a:prstGeom>
          <a:ln>
            <a:solidFill>
              <a:srgbClr val="56FFF5"/>
            </a:solidFill>
          </a:ln>
          <a:effectLst/>
        </p:spPr>
        <p:style>
          <a:lnRef idx="2">
            <a:schemeClr val="accent1"/>
          </a:lnRef>
          <a:fillRef idx="0">
            <a:schemeClr val="accent1"/>
          </a:fillRef>
          <a:effectRef idx="1">
            <a:schemeClr val="accent1"/>
          </a:effectRef>
          <a:fontRef idx="minor">
            <a:schemeClr val="tx1"/>
          </a:fontRef>
        </p:style>
      </p:cxnSp>
      <p:sp>
        <p:nvSpPr>
          <p:cNvPr id="14" name="TextBox 2">
            <a:extLst>
              <a:ext uri="{FF2B5EF4-FFF2-40B4-BE49-F238E27FC236}">
                <a16:creationId xmlns:a16="http://schemas.microsoft.com/office/drawing/2014/main" id="{B19BA16F-B356-EA19-4DA6-AD1833CB3A3D}"/>
              </a:ext>
            </a:extLst>
          </p:cNvPr>
          <p:cNvSpPr txBox="1">
            <a:spLocks noChangeArrowheads="1"/>
          </p:cNvSpPr>
          <p:nvPr/>
        </p:nvSpPr>
        <p:spPr bwMode="auto">
          <a:xfrm>
            <a:off x="891630" y="4780321"/>
            <a:ext cx="462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chemeClr val="bg1"/>
                </a:solidFill>
                <a:latin typeface="FS Elliot Pro" panose="02000503040000020004" pitchFamily="2" charset="0"/>
              </a:rPr>
              <a:t>Presenter</a:t>
            </a:r>
          </a:p>
          <a:p>
            <a:pPr eaLnBrk="1" hangingPunct="1"/>
            <a:r>
              <a:rPr lang="en-US" altLang="en-US" sz="1600" dirty="0">
                <a:solidFill>
                  <a:schemeClr val="bg1"/>
                </a:solidFill>
                <a:latin typeface="FS Elliot Pro" panose="02000503040000020004" pitchFamily="2" charset="0"/>
              </a:rPr>
              <a:t>Title</a:t>
            </a:r>
            <a:endParaRPr lang="en-US" altLang="en-US" sz="1600" baseline="30000" dirty="0">
              <a:solidFill>
                <a:schemeClr val="bg1"/>
              </a:solidFill>
              <a:latin typeface="FS Elliot Pro" panose="02000503040000020004" pitchFamily="2" charset="0"/>
            </a:endParaRPr>
          </a:p>
          <a:p>
            <a:pPr eaLnBrk="1" hangingPunct="1"/>
            <a:endParaRPr lang="en-US" altLang="en-US" sz="1800" dirty="0">
              <a:solidFill>
                <a:schemeClr val="bg1"/>
              </a:solidFill>
              <a:latin typeface="FS Elliot Pro" panose="02000503040000020004" pitchFamily="2" charset="0"/>
            </a:endParaRPr>
          </a:p>
        </p:txBody>
      </p:sp>
      <p:sp>
        <p:nvSpPr>
          <p:cNvPr id="2" name="TextBox 1">
            <a:extLst>
              <a:ext uri="{FF2B5EF4-FFF2-40B4-BE49-F238E27FC236}">
                <a16:creationId xmlns:a16="http://schemas.microsoft.com/office/drawing/2014/main" id="{E2B4C60F-0A5A-063E-0A00-1C97962C7BD6}"/>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4" name="Footer Placeholder 4">
            <a:extLst>
              <a:ext uri="{FF2B5EF4-FFF2-40B4-BE49-F238E27FC236}">
                <a16:creationId xmlns:a16="http://schemas.microsoft.com/office/drawing/2014/main" id="{48000BB2-3824-EE5A-BA64-773D77C8D167}"/>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sp>
        <p:nvSpPr>
          <p:cNvPr id="5" name="TextBox 7">
            <a:extLst>
              <a:ext uri="{FF2B5EF4-FFF2-40B4-BE49-F238E27FC236}">
                <a16:creationId xmlns:a16="http://schemas.microsoft.com/office/drawing/2014/main" id="{E71E91CD-D8DC-30E6-9074-0801C7F744B7}"/>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127961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56CA9-0236-D8C4-A53B-E914EC944261}"/>
              </a:ext>
            </a:extLst>
          </p:cNvPr>
          <p:cNvSpPr/>
          <p:nvPr/>
        </p:nvSpPr>
        <p:spPr>
          <a:xfrm rot="10800000" flipH="1">
            <a:off x="0" y="0"/>
            <a:ext cx="12192000" cy="6858000"/>
          </a:xfrm>
          <a:prstGeom prst="rect">
            <a:avLst/>
          </a:prstGeom>
          <a:gradFill rotWithShape="1">
            <a:gsLst>
              <a:gs pos="12000">
                <a:srgbClr val="002855"/>
              </a:gs>
              <a:gs pos="100000">
                <a:srgbClr val="004C97"/>
              </a:gs>
            </a:gsLst>
            <a:lin ang="3600000" scaled="0"/>
          </a:gradFill>
          <a:ln w="9525" cap="flat" cmpd="sng" algn="ctr">
            <a:noFill/>
            <a:prstDash val="solid"/>
          </a:ln>
          <a:effectLst/>
        </p:spPr>
        <p:txBody>
          <a:bodyPr rtlCol="0" anchor="ctr"/>
          <a:lstStyle/>
          <a:p>
            <a:pPr algn="ctr" defTabSz="457092">
              <a:defRPr/>
            </a:pPr>
            <a:endParaRPr lang="en-US" kern="0" dirty="0">
              <a:solidFill>
                <a:prstClr val="white"/>
              </a:solidFill>
              <a:latin typeface="FS Elliot Pro"/>
            </a:endParaRPr>
          </a:p>
        </p:txBody>
      </p:sp>
      <p:sp>
        <p:nvSpPr>
          <p:cNvPr id="6" name="TextBox 5">
            <a:extLst>
              <a:ext uri="{FF2B5EF4-FFF2-40B4-BE49-F238E27FC236}">
                <a16:creationId xmlns:a16="http://schemas.microsoft.com/office/drawing/2014/main" id="{355E79CD-82D1-446C-92AF-5A40E59CD916}"/>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9" name="Footer Placeholder 4">
            <a:extLst>
              <a:ext uri="{FF2B5EF4-FFF2-40B4-BE49-F238E27FC236}">
                <a16:creationId xmlns:a16="http://schemas.microsoft.com/office/drawing/2014/main" id="{CCE529D9-1C45-AE22-5A4D-8F02A98519F7}"/>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sp>
        <p:nvSpPr>
          <p:cNvPr id="10" name="Title 3">
            <a:extLst>
              <a:ext uri="{FF2B5EF4-FFF2-40B4-BE49-F238E27FC236}">
                <a16:creationId xmlns:a16="http://schemas.microsoft.com/office/drawing/2014/main" id="{F200DD26-B417-B77F-C919-B8B4A9908DE8}"/>
              </a:ext>
            </a:extLst>
          </p:cNvPr>
          <p:cNvSpPr txBox="1">
            <a:spLocks noChangeArrowheads="1"/>
          </p:cNvSpPr>
          <p:nvPr/>
        </p:nvSpPr>
        <p:spPr bwMode="auto">
          <a:xfrm>
            <a:off x="842862" y="2677462"/>
            <a:ext cx="4047190" cy="984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FFFFFF"/>
                </a:solidFill>
                <a:latin typeface="FS Elliot Pro Light" panose="02000503040000020004" pitchFamily="2" charset="0"/>
              </a:rPr>
              <a:t>Actions you can take</a:t>
            </a:r>
            <a:endParaRPr lang="en-US" altLang="en-US" sz="4400" b="1" kern="0" dirty="0">
              <a:solidFill>
                <a:srgbClr val="FFFFFF"/>
              </a:solidFill>
              <a:latin typeface="FS Elliot Pro Light" panose="02000503040000020004" pitchFamily="50" charset="0"/>
            </a:endParaRPr>
          </a:p>
        </p:txBody>
      </p:sp>
      <p:sp>
        <p:nvSpPr>
          <p:cNvPr id="11" name="Rectangle 10">
            <a:extLst>
              <a:ext uri="{FF2B5EF4-FFF2-40B4-BE49-F238E27FC236}">
                <a16:creationId xmlns:a16="http://schemas.microsoft.com/office/drawing/2014/main" id="{055DE113-F8D4-CCEB-6F24-69DEE2326524}"/>
              </a:ext>
            </a:extLst>
          </p:cNvPr>
          <p:cNvSpPr/>
          <p:nvPr/>
        </p:nvSpPr>
        <p:spPr>
          <a:xfrm rot="10800000">
            <a:off x="5284269" y="1607418"/>
            <a:ext cx="5986914" cy="3744227"/>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1B097BC7-9168-5553-706D-3EB20AA5DDBE}"/>
              </a:ext>
            </a:extLst>
          </p:cNvPr>
          <p:cNvSpPr/>
          <p:nvPr/>
        </p:nvSpPr>
        <p:spPr>
          <a:xfrm rot="10800000">
            <a:off x="5369292" y="1519186"/>
            <a:ext cx="5986914" cy="3744227"/>
          </a:xfrm>
          <a:prstGeom prst="rect">
            <a:avLst/>
          </a:prstGeom>
          <a:noFill/>
          <a:ln w="1905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1" name="Round Same Side Corner Rectangle 50">
            <a:extLst>
              <a:ext uri="{FF2B5EF4-FFF2-40B4-BE49-F238E27FC236}">
                <a16:creationId xmlns:a16="http://schemas.microsoft.com/office/drawing/2014/main" id="{68CB4351-9E9F-CAB7-D2BE-AEDEFF7A9AE6}"/>
              </a:ext>
            </a:extLst>
          </p:cNvPr>
          <p:cNvSpPr/>
          <p:nvPr/>
        </p:nvSpPr>
        <p:spPr>
          <a:xfrm>
            <a:off x="6214684" y="2515634"/>
            <a:ext cx="4161768" cy="466105"/>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F169B260-1D04-D6CF-681E-2B4C8BEE8C4F}"/>
              </a:ext>
            </a:extLst>
          </p:cNvPr>
          <p:cNvSpPr txBox="1">
            <a:spLocks/>
          </p:cNvSpPr>
          <p:nvPr/>
        </p:nvSpPr>
        <p:spPr>
          <a:xfrm>
            <a:off x="6199708" y="2550953"/>
            <a:ext cx="4374241" cy="2169876"/>
          </a:xfrm>
          <a:prstGeom prst="rect">
            <a:avLst/>
          </a:prstGeom>
        </p:spPr>
        <p:txBody>
          <a:bodyPr>
            <a:noAutofit/>
          </a:bodyPr>
          <a:lstStyle>
            <a:lvl1pPr marL="192024" marR="0" indent="-192024" algn="l" defTabSz="457200" rtl="0" eaLnBrk="1" fontAlgn="auto" latinLnBrk="0" hangingPunct="1">
              <a:lnSpc>
                <a:spcPct val="100000"/>
              </a:lnSpc>
              <a:spcBef>
                <a:spcPct val="20000"/>
              </a:spcBef>
              <a:spcAft>
                <a:spcPts val="0"/>
              </a:spcAft>
              <a:buClr>
                <a:srgbClr val="787878"/>
              </a:buClr>
              <a:buSzTx/>
              <a:buFont typeface="Arial"/>
              <a:buChar char="•"/>
              <a:tabLst/>
              <a:defRPr sz="1800" kern="1200" baseline="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Font typeface="Arial"/>
              <a:buNone/>
            </a:pPr>
            <a:r>
              <a:rPr lang="en-US" sz="2000" b="1" dirty="0">
                <a:solidFill>
                  <a:srgbClr val="004C97"/>
                </a:solidFill>
                <a:latin typeface="FS Elliot Pro" panose="02000503040000020004" pitchFamily="2" charset="0"/>
              </a:rPr>
              <a:t>Know your fee allocation options</a:t>
            </a:r>
          </a:p>
          <a:p>
            <a:pPr marL="9525" indent="0">
              <a:buFont typeface="Arial"/>
              <a:buNone/>
            </a:pPr>
            <a:endParaRPr lang="en-US" sz="2000" dirty="0">
              <a:solidFill>
                <a:srgbClr val="333333"/>
              </a:solidFill>
              <a:latin typeface="FS Elliot Pro" panose="02000503040000020004" pitchFamily="2" charset="0"/>
            </a:endParaRPr>
          </a:p>
          <a:p>
            <a:pPr marL="9525" indent="0">
              <a:buNone/>
            </a:pPr>
            <a:r>
              <a:rPr lang="en-US" sz="2000" b="1" dirty="0">
                <a:solidFill>
                  <a:srgbClr val="333333"/>
                </a:solidFill>
                <a:latin typeface="FS Elliot Pro" panose="02000503040000020004" pitchFamily="2" charset="0"/>
              </a:rPr>
              <a:t>Discuss</a:t>
            </a:r>
            <a:r>
              <a:rPr lang="en-US" sz="2000" dirty="0">
                <a:solidFill>
                  <a:srgbClr val="333333"/>
                </a:solidFill>
              </a:rPr>
              <a:t> your current fee allocation</a:t>
            </a:r>
          </a:p>
          <a:p>
            <a:pPr marL="9525" indent="0">
              <a:buNone/>
            </a:pPr>
            <a:endParaRPr lang="en-US" sz="2000" dirty="0">
              <a:solidFill>
                <a:srgbClr val="333333"/>
              </a:solidFill>
            </a:endParaRPr>
          </a:p>
          <a:p>
            <a:pPr marL="9525" indent="0">
              <a:buNone/>
            </a:pPr>
            <a:r>
              <a:rPr lang="en-US" sz="2000" b="1" dirty="0">
                <a:solidFill>
                  <a:srgbClr val="333333"/>
                </a:solidFill>
                <a:latin typeface="FS Elliot Pro" panose="02000503040000020004" pitchFamily="2" charset="0"/>
              </a:rPr>
              <a:t>Adopt</a:t>
            </a:r>
            <a:r>
              <a:rPr lang="en-US" sz="2000" dirty="0">
                <a:solidFill>
                  <a:srgbClr val="333333"/>
                </a:solidFill>
              </a:rPr>
              <a:t> fee policy statement</a:t>
            </a:r>
          </a:p>
        </p:txBody>
      </p:sp>
      <p:sp>
        <p:nvSpPr>
          <p:cNvPr id="3" name="TextBox 7">
            <a:extLst>
              <a:ext uri="{FF2B5EF4-FFF2-40B4-BE49-F238E27FC236}">
                <a16:creationId xmlns:a16="http://schemas.microsoft.com/office/drawing/2014/main" id="{010FD4C2-3E9F-5A15-AE50-A29B49B641F3}"/>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76318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FEA148-AF48-2CA3-98D7-893B1BCAA012}"/>
              </a:ext>
            </a:extLst>
          </p:cNvPr>
          <p:cNvSpPr/>
          <p:nvPr/>
        </p:nvSpPr>
        <p:spPr>
          <a:xfrm rot="10800000" flipH="1">
            <a:off x="0" y="-2"/>
            <a:ext cx="12192000" cy="6858002"/>
          </a:xfrm>
          <a:prstGeom prst="rect">
            <a:avLst/>
          </a:prstGeom>
          <a:gradFill rotWithShape="1">
            <a:gsLst>
              <a:gs pos="0">
                <a:srgbClr val="004C97"/>
              </a:gs>
              <a:gs pos="100000">
                <a:srgbClr val="0376D0"/>
              </a:gs>
            </a:gsLst>
            <a:lin ang="3600000" scaled="0"/>
          </a:gradFill>
          <a:ln w="9525" cap="flat" cmpd="sng" algn="ctr">
            <a:noFill/>
            <a:prstDash val="solid"/>
          </a:ln>
          <a:effectLst/>
        </p:spPr>
        <p:txBody>
          <a:bodyPr rtlCol="0" anchor="ctr"/>
          <a:lstStyle/>
          <a:p>
            <a:pPr algn="ctr" defTabSz="457092" eaLnBrk="0" fontAlgn="base" hangingPunct="0">
              <a:spcBef>
                <a:spcPct val="0"/>
              </a:spcBef>
              <a:spcAft>
                <a:spcPct val="0"/>
              </a:spcAft>
              <a:defRPr/>
            </a:pPr>
            <a:endParaRPr lang="en-US" sz="2400" kern="0" dirty="0">
              <a:solidFill>
                <a:prstClr val="white"/>
              </a:solidFill>
              <a:ea typeface="MS PGothic" panose="020B0600070205080204" pitchFamily="34" charset="-128"/>
              <a:cs typeface="Times New Roman"/>
            </a:endParaRPr>
          </a:p>
        </p:txBody>
      </p:sp>
      <p:sp>
        <p:nvSpPr>
          <p:cNvPr id="23" name="Title 1">
            <a:extLst>
              <a:ext uri="{FF2B5EF4-FFF2-40B4-BE49-F238E27FC236}">
                <a16:creationId xmlns:a16="http://schemas.microsoft.com/office/drawing/2014/main" id="{5D6825C8-6876-4DD0-3DAD-500DA63A4EBF}"/>
              </a:ext>
            </a:extLst>
          </p:cNvPr>
          <p:cNvSpPr txBox="1">
            <a:spLocks noChangeArrowheads="1"/>
          </p:cNvSpPr>
          <p:nvPr/>
        </p:nvSpPr>
        <p:spPr bwMode="auto">
          <a:xfrm>
            <a:off x="0" y="897065"/>
            <a:ext cx="12192000" cy="9548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defTabSz="914400"/>
            <a:r>
              <a:rPr lang="en-US" altLang="en-US" sz="4400" kern="0" dirty="0">
                <a:latin typeface="FS Elliot Pro Light" panose="02000503040000020004" pitchFamily="2" charset="0"/>
              </a:rPr>
              <a:t>Where to find fee information</a:t>
            </a:r>
          </a:p>
          <a:p>
            <a:pPr defTabSz="914400"/>
            <a:endParaRPr lang="en-US" altLang="en-US" sz="4400" kern="0" dirty="0">
              <a:latin typeface="FS Elliot Pro Light" panose="02000503040000020004" pitchFamily="2" charset="0"/>
            </a:endParaRPr>
          </a:p>
        </p:txBody>
      </p:sp>
      <p:grpSp>
        <p:nvGrpSpPr>
          <p:cNvPr id="25" name="Group 24">
            <a:extLst>
              <a:ext uri="{FF2B5EF4-FFF2-40B4-BE49-F238E27FC236}">
                <a16:creationId xmlns:a16="http://schemas.microsoft.com/office/drawing/2014/main" id="{75CAFD5A-2F05-8CF3-F8DA-AE1A3F26579A}"/>
              </a:ext>
            </a:extLst>
          </p:cNvPr>
          <p:cNvGrpSpPr/>
          <p:nvPr/>
        </p:nvGrpSpPr>
        <p:grpSpPr>
          <a:xfrm>
            <a:off x="1684219" y="2213637"/>
            <a:ext cx="8823562" cy="2716120"/>
            <a:chOff x="1294772" y="2072164"/>
            <a:chExt cx="5150426" cy="1585435"/>
          </a:xfrm>
        </p:grpSpPr>
        <p:sp>
          <p:nvSpPr>
            <p:cNvPr id="26" name="Oval 25">
              <a:extLst>
                <a:ext uri="{FF2B5EF4-FFF2-40B4-BE49-F238E27FC236}">
                  <a16:creationId xmlns:a16="http://schemas.microsoft.com/office/drawing/2014/main" id="{B36CBC27-76A5-6B71-89AE-1ADF878453C9}"/>
                </a:ext>
              </a:extLst>
            </p:cNvPr>
            <p:cNvSpPr/>
            <p:nvPr/>
          </p:nvSpPr>
          <p:spPr>
            <a:xfrm>
              <a:off x="1294772" y="2072164"/>
              <a:ext cx="1547335" cy="1547335"/>
            </a:xfrm>
            <a:prstGeom prst="ellipse">
              <a:avLst/>
            </a:prstGeom>
            <a:solidFill>
              <a:srgbClr val="57FFF5"/>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27" name="Oval 26">
              <a:extLst>
                <a:ext uri="{FF2B5EF4-FFF2-40B4-BE49-F238E27FC236}">
                  <a16:creationId xmlns:a16="http://schemas.microsoft.com/office/drawing/2014/main" id="{7BE03719-349D-2259-6D06-56C8B24255E9}"/>
                </a:ext>
              </a:extLst>
            </p:cNvPr>
            <p:cNvSpPr/>
            <p:nvPr/>
          </p:nvSpPr>
          <p:spPr>
            <a:xfrm>
              <a:off x="3084886" y="2072164"/>
              <a:ext cx="1547335" cy="1547335"/>
            </a:xfrm>
            <a:prstGeom prst="ellipse">
              <a:avLst/>
            </a:prstGeom>
            <a:solidFill>
              <a:srgbClr val="57FFF5"/>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28" name="Oval 27">
              <a:extLst>
                <a:ext uri="{FF2B5EF4-FFF2-40B4-BE49-F238E27FC236}">
                  <a16:creationId xmlns:a16="http://schemas.microsoft.com/office/drawing/2014/main" id="{1B9B9A20-DAA0-6166-67D4-FD27CC2B6A3B}"/>
                </a:ext>
              </a:extLst>
            </p:cNvPr>
            <p:cNvSpPr/>
            <p:nvPr/>
          </p:nvSpPr>
          <p:spPr>
            <a:xfrm>
              <a:off x="4874997" y="2072164"/>
              <a:ext cx="1547335" cy="1547335"/>
            </a:xfrm>
            <a:prstGeom prst="ellipse">
              <a:avLst/>
            </a:prstGeom>
            <a:solidFill>
              <a:srgbClr val="57FFF5"/>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29" name="Oval 28">
              <a:extLst>
                <a:ext uri="{FF2B5EF4-FFF2-40B4-BE49-F238E27FC236}">
                  <a16:creationId xmlns:a16="http://schemas.microsoft.com/office/drawing/2014/main" id="{A524012E-9499-4D91-5CE3-2B15739845DB}"/>
                </a:ext>
              </a:extLst>
            </p:cNvPr>
            <p:cNvSpPr/>
            <p:nvPr/>
          </p:nvSpPr>
          <p:spPr>
            <a:xfrm>
              <a:off x="1317632" y="2110264"/>
              <a:ext cx="1547335" cy="1547335"/>
            </a:xfrm>
            <a:prstGeom prst="ellipse">
              <a:avLst/>
            </a:prstGeom>
            <a:noFill/>
            <a:ln w="19050" cap="flat" cmpd="sng" algn="ctr">
              <a:solidFill>
                <a:srgbClr val="004B95"/>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30" name="Oval 29">
              <a:extLst>
                <a:ext uri="{FF2B5EF4-FFF2-40B4-BE49-F238E27FC236}">
                  <a16:creationId xmlns:a16="http://schemas.microsoft.com/office/drawing/2014/main" id="{B25AD6A9-F264-8DA1-4D1F-7C9FD7749880}"/>
                </a:ext>
              </a:extLst>
            </p:cNvPr>
            <p:cNvSpPr/>
            <p:nvPr/>
          </p:nvSpPr>
          <p:spPr>
            <a:xfrm>
              <a:off x="3107748" y="2110264"/>
              <a:ext cx="1547335" cy="1547335"/>
            </a:xfrm>
            <a:prstGeom prst="ellipse">
              <a:avLst/>
            </a:prstGeom>
            <a:noFill/>
            <a:ln w="19050" cap="flat" cmpd="sng" algn="ctr">
              <a:solidFill>
                <a:srgbClr val="004B95"/>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31" name="Oval 30">
              <a:extLst>
                <a:ext uri="{FF2B5EF4-FFF2-40B4-BE49-F238E27FC236}">
                  <a16:creationId xmlns:a16="http://schemas.microsoft.com/office/drawing/2014/main" id="{1B6AFEAF-D5B0-39BA-00A7-26FE6E8E4621}"/>
                </a:ext>
              </a:extLst>
            </p:cNvPr>
            <p:cNvSpPr/>
            <p:nvPr/>
          </p:nvSpPr>
          <p:spPr>
            <a:xfrm>
              <a:off x="4897863" y="2110264"/>
              <a:ext cx="1547335" cy="1547335"/>
            </a:xfrm>
            <a:prstGeom prst="ellipse">
              <a:avLst/>
            </a:prstGeom>
            <a:noFill/>
            <a:ln w="19050" cap="flat" cmpd="sng" algn="ctr">
              <a:solidFill>
                <a:srgbClr val="004B95"/>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grpSp>
      <p:sp>
        <p:nvSpPr>
          <p:cNvPr id="32" name="TextBox 31">
            <a:extLst>
              <a:ext uri="{FF2B5EF4-FFF2-40B4-BE49-F238E27FC236}">
                <a16:creationId xmlns:a16="http://schemas.microsoft.com/office/drawing/2014/main" id="{CB1E5AB8-C673-CCF4-A111-2589ADF7C1D8}"/>
              </a:ext>
            </a:extLst>
          </p:cNvPr>
          <p:cNvSpPr txBox="1"/>
          <p:nvPr/>
        </p:nvSpPr>
        <p:spPr>
          <a:xfrm>
            <a:off x="4768101" y="3539238"/>
            <a:ext cx="2650858" cy="646331"/>
          </a:xfrm>
          <a:prstGeom prst="rect">
            <a:avLst/>
          </a:prstGeom>
          <a:noFill/>
        </p:spPr>
        <p:txBody>
          <a:bodyPr wrap="square" rtlCol="0">
            <a:spAutoFit/>
          </a:bodyPr>
          <a:lstStyle/>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Plan </a:t>
            </a:r>
            <a:br>
              <a:rPr lang="en-US" b="1" cap="all" dirty="0">
                <a:solidFill>
                  <a:srgbClr val="004A93"/>
                </a:solidFill>
                <a:ea typeface="MS PGothic" panose="020B0600070205080204" pitchFamily="34" charset="-128"/>
                <a:cs typeface="Times New Roman"/>
              </a:rPr>
            </a:br>
            <a:r>
              <a:rPr lang="en-US" b="1" cap="all" dirty="0">
                <a:solidFill>
                  <a:srgbClr val="004A93"/>
                </a:solidFill>
                <a:ea typeface="MS PGothic" panose="020B0600070205080204" pitchFamily="34" charset="-128"/>
                <a:cs typeface="Times New Roman"/>
              </a:rPr>
              <a:t>statement</a:t>
            </a:r>
          </a:p>
        </p:txBody>
      </p:sp>
      <p:sp>
        <p:nvSpPr>
          <p:cNvPr id="33" name="TextBox 32">
            <a:extLst>
              <a:ext uri="{FF2B5EF4-FFF2-40B4-BE49-F238E27FC236}">
                <a16:creationId xmlns:a16="http://schemas.microsoft.com/office/drawing/2014/main" id="{E13F99B7-D454-E3F2-5C4A-D6DC95DAB99E}"/>
              </a:ext>
            </a:extLst>
          </p:cNvPr>
          <p:cNvSpPr txBox="1"/>
          <p:nvPr/>
        </p:nvSpPr>
        <p:spPr>
          <a:xfrm>
            <a:off x="7867815" y="3539238"/>
            <a:ext cx="2620353" cy="923330"/>
          </a:xfrm>
          <a:prstGeom prst="rect">
            <a:avLst/>
          </a:prstGeom>
          <a:noFill/>
        </p:spPr>
        <p:txBody>
          <a:bodyPr wrap="square" rtlCol="0">
            <a:spAutoFit/>
          </a:bodyPr>
          <a:lstStyle/>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Service </a:t>
            </a:r>
            <a:br>
              <a:rPr lang="en-US" b="1" cap="all" dirty="0">
                <a:solidFill>
                  <a:srgbClr val="004A93"/>
                </a:solidFill>
                <a:ea typeface="MS PGothic" panose="020B0600070205080204" pitchFamily="34" charset="-128"/>
                <a:cs typeface="Times New Roman"/>
              </a:rPr>
            </a:br>
            <a:r>
              <a:rPr lang="en-US" b="1" cap="all" dirty="0">
                <a:solidFill>
                  <a:srgbClr val="004A93"/>
                </a:solidFill>
                <a:ea typeface="MS PGothic" panose="020B0600070205080204" pitchFamily="34" charset="-128"/>
                <a:cs typeface="Times New Roman"/>
              </a:rPr>
              <a:t>provider </a:t>
            </a:r>
            <a:br>
              <a:rPr lang="en-US" b="1" cap="all" dirty="0">
                <a:solidFill>
                  <a:srgbClr val="004A93"/>
                </a:solidFill>
                <a:ea typeface="MS PGothic" panose="020B0600070205080204" pitchFamily="34" charset="-128"/>
                <a:cs typeface="Times New Roman"/>
              </a:rPr>
            </a:br>
            <a:r>
              <a:rPr lang="en-US" b="1" cap="all" dirty="0">
                <a:solidFill>
                  <a:srgbClr val="004A93"/>
                </a:solidFill>
                <a:ea typeface="MS PGothic" panose="020B0600070205080204" pitchFamily="34" charset="-128"/>
                <a:cs typeface="Times New Roman"/>
              </a:rPr>
              <a:t>website</a:t>
            </a:r>
          </a:p>
        </p:txBody>
      </p:sp>
      <p:sp>
        <p:nvSpPr>
          <p:cNvPr id="34" name="TextBox 33">
            <a:extLst>
              <a:ext uri="{FF2B5EF4-FFF2-40B4-BE49-F238E27FC236}">
                <a16:creationId xmlns:a16="http://schemas.microsoft.com/office/drawing/2014/main" id="{36B6590C-0A51-055A-B62F-3FF907B5CFFD}"/>
              </a:ext>
            </a:extLst>
          </p:cNvPr>
          <p:cNvSpPr txBox="1"/>
          <p:nvPr/>
        </p:nvSpPr>
        <p:spPr>
          <a:xfrm>
            <a:off x="1702023" y="3545314"/>
            <a:ext cx="2650858" cy="646331"/>
          </a:xfrm>
          <a:prstGeom prst="rect">
            <a:avLst/>
          </a:prstGeom>
          <a:noFill/>
        </p:spPr>
        <p:txBody>
          <a:bodyPr wrap="square" rtlCol="0">
            <a:spAutoFit/>
          </a:bodyPr>
          <a:lstStyle/>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Annual </a:t>
            </a:r>
            <a:br>
              <a:rPr lang="en-US" b="1" cap="all" dirty="0">
                <a:solidFill>
                  <a:srgbClr val="004A93"/>
                </a:solidFill>
                <a:ea typeface="MS PGothic" panose="020B0600070205080204" pitchFamily="34" charset="-128"/>
                <a:cs typeface="Times New Roman"/>
              </a:rPr>
            </a:br>
            <a:r>
              <a:rPr lang="en-US" b="1" cap="all" dirty="0">
                <a:solidFill>
                  <a:srgbClr val="004A93"/>
                </a:solidFill>
                <a:ea typeface="MS PGothic" panose="020B0600070205080204" pitchFamily="34" charset="-128"/>
                <a:cs typeface="Times New Roman"/>
              </a:rPr>
              <a:t>notice</a:t>
            </a:r>
          </a:p>
        </p:txBody>
      </p:sp>
      <p:sp>
        <p:nvSpPr>
          <p:cNvPr id="40" name="TextBox 39">
            <a:extLst>
              <a:ext uri="{FF2B5EF4-FFF2-40B4-BE49-F238E27FC236}">
                <a16:creationId xmlns:a16="http://schemas.microsoft.com/office/drawing/2014/main" id="{EC6B0669-0A98-1048-547C-4794CDFC7F8B}"/>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41" name="Footer Placeholder 4">
            <a:extLst>
              <a:ext uri="{FF2B5EF4-FFF2-40B4-BE49-F238E27FC236}">
                <a16:creationId xmlns:a16="http://schemas.microsoft.com/office/drawing/2014/main" id="{8C3D7646-9107-B358-7EAB-3D9D61B45E73}"/>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pic>
        <p:nvPicPr>
          <p:cNvPr id="42" name="Graphic 41">
            <a:extLst>
              <a:ext uri="{FF2B5EF4-FFF2-40B4-BE49-F238E27FC236}">
                <a16:creationId xmlns:a16="http://schemas.microsoft.com/office/drawing/2014/main" id="{8836A876-3E33-0D9B-6FD7-CD2671A469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6271" y="2932749"/>
            <a:ext cx="532905" cy="426324"/>
          </a:xfrm>
          <a:prstGeom prst="rect">
            <a:avLst/>
          </a:prstGeom>
        </p:spPr>
      </p:pic>
      <p:pic>
        <p:nvPicPr>
          <p:cNvPr id="44" name="Graphic 43">
            <a:extLst>
              <a:ext uri="{FF2B5EF4-FFF2-40B4-BE49-F238E27FC236}">
                <a16:creationId xmlns:a16="http://schemas.microsoft.com/office/drawing/2014/main" id="{C46F87D6-85A4-4E00-A34F-144315A3F8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61488" y="2952849"/>
            <a:ext cx="457200" cy="457200"/>
          </a:xfrm>
          <a:prstGeom prst="rect">
            <a:avLst/>
          </a:prstGeom>
        </p:spPr>
      </p:pic>
      <p:pic>
        <p:nvPicPr>
          <p:cNvPr id="46" name="Graphic 45">
            <a:extLst>
              <a:ext uri="{FF2B5EF4-FFF2-40B4-BE49-F238E27FC236}">
                <a16:creationId xmlns:a16="http://schemas.microsoft.com/office/drawing/2014/main" id="{648E1801-E3BC-4F2A-6045-A16318BEEA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6816" y="2919969"/>
            <a:ext cx="342900" cy="457200"/>
          </a:xfrm>
          <a:prstGeom prst="rect">
            <a:avLst/>
          </a:prstGeom>
        </p:spPr>
      </p:pic>
      <p:sp>
        <p:nvSpPr>
          <p:cNvPr id="2" name="TextBox 7">
            <a:extLst>
              <a:ext uri="{FF2B5EF4-FFF2-40B4-BE49-F238E27FC236}">
                <a16:creationId xmlns:a16="http://schemas.microsoft.com/office/drawing/2014/main" id="{9A7E77F8-2D3F-B443-C2F4-63DF2BEC2CF7}"/>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289601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58048D-10B0-3611-27A0-858A55BFBC17}"/>
              </a:ext>
            </a:extLst>
          </p:cNvPr>
          <p:cNvSpPr/>
          <p:nvPr/>
        </p:nvSpPr>
        <p:spPr>
          <a:xfrm rot="10800000" flipH="1">
            <a:off x="0" y="0"/>
            <a:ext cx="12192000" cy="6858002"/>
          </a:xfrm>
          <a:prstGeom prst="rect">
            <a:avLst/>
          </a:prstGeom>
          <a:gradFill rotWithShape="1">
            <a:gsLst>
              <a:gs pos="12000">
                <a:srgbClr val="002855"/>
              </a:gs>
              <a:gs pos="100000">
                <a:srgbClr val="004C97"/>
              </a:gs>
            </a:gsLst>
            <a:lin ang="36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092">
              <a:defRPr/>
            </a:pPr>
            <a:endParaRPr lang="en-US" kern="0" dirty="0">
              <a:solidFill>
                <a:prstClr val="white"/>
              </a:solidFill>
              <a:latin typeface="FS Elliot Pro"/>
            </a:endParaRPr>
          </a:p>
        </p:txBody>
      </p:sp>
      <p:sp>
        <p:nvSpPr>
          <p:cNvPr id="7" name="Title 3">
            <a:extLst>
              <a:ext uri="{FF2B5EF4-FFF2-40B4-BE49-F238E27FC236}">
                <a16:creationId xmlns:a16="http://schemas.microsoft.com/office/drawing/2014/main" id="{A5614A77-8C7F-F62D-E759-AC9A12AFDAC8}"/>
              </a:ext>
            </a:extLst>
          </p:cNvPr>
          <p:cNvSpPr txBox="1">
            <a:spLocks noChangeArrowheads="1"/>
          </p:cNvSpPr>
          <p:nvPr/>
        </p:nvSpPr>
        <p:spPr bwMode="auto">
          <a:xfrm>
            <a:off x="904408" y="2893225"/>
            <a:ext cx="5839292" cy="1398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FFFFFF"/>
                </a:solidFill>
                <a:latin typeface="FS Elliot Pro Light" panose="02000503040000020004" pitchFamily="2" charset="0"/>
              </a:rPr>
              <a:t>Thank you. </a:t>
            </a:r>
            <a:endParaRPr lang="en-US" altLang="en-US" sz="4400" b="1" kern="0" dirty="0">
              <a:solidFill>
                <a:srgbClr val="FFFFFF"/>
              </a:solidFill>
              <a:latin typeface="FS Elliot Pro Light" panose="02000503040000020004" pitchFamily="50" charset="0"/>
            </a:endParaRPr>
          </a:p>
        </p:txBody>
      </p:sp>
      <p:cxnSp>
        <p:nvCxnSpPr>
          <p:cNvPr id="8" name="Straight Connector 7">
            <a:extLst>
              <a:ext uri="{FF2B5EF4-FFF2-40B4-BE49-F238E27FC236}">
                <a16:creationId xmlns:a16="http://schemas.microsoft.com/office/drawing/2014/main" id="{AEDA5C18-28B7-6D8F-2F1B-3DC9932C8B16}"/>
              </a:ext>
            </a:extLst>
          </p:cNvPr>
          <p:cNvCxnSpPr>
            <a:cxnSpLocks/>
          </p:cNvCxnSpPr>
          <p:nvPr/>
        </p:nvCxnSpPr>
        <p:spPr>
          <a:xfrm>
            <a:off x="997777" y="2811709"/>
            <a:ext cx="617825" cy="0"/>
          </a:xfrm>
          <a:prstGeom prst="line">
            <a:avLst/>
          </a:prstGeom>
          <a:ln>
            <a:solidFill>
              <a:srgbClr val="56FFF5"/>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8CEF5EC-B9F9-4B58-C362-160FC9A33D0C}"/>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10" name="Footer Placeholder 4">
            <a:extLst>
              <a:ext uri="{FF2B5EF4-FFF2-40B4-BE49-F238E27FC236}">
                <a16:creationId xmlns:a16="http://schemas.microsoft.com/office/drawing/2014/main" id="{9089A329-D94C-2EBC-E050-ED5676324C26}"/>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sp>
        <p:nvSpPr>
          <p:cNvPr id="11" name="TextBox 10">
            <a:extLst>
              <a:ext uri="{FF2B5EF4-FFF2-40B4-BE49-F238E27FC236}">
                <a16:creationId xmlns:a16="http://schemas.microsoft.com/office/drawing/2014/main" id="{8D8A3333-5D61-E9EB-5BC3-7B4E575B3479}"/>
              </a:ext>
            </a:extLst>
          </p:cNvPr>
          <p:cNvSpPr txBox="1"/>
          <p:nvPr/>
        </p:nvSpPr>
        <p:spPr>
          <a:xfrm>
            <a:off x="944383" y="3738035"/>
            <a:ext cx="4498055" cy="1015663"/>
          </a:xfrm>
          <a:prstGeom prst="rect">
            <a:avLst/>
          </a:prstGeom>
          <a:noFill/>
        </p:spPr>
        <p:txBody>
          <a:bodyPr wrap="square" rtlCol="0">
            <a:spAutoFit/>
          </a:bodyPr>
          <a:lstStyle/>
          <a:p>
            <a:r>
              <a:rPr lang="en-US" sz="2000" b="1" dirty="0">
                <a:solidFill>
                  <a:srgbClr val="55FFF5"/>
                </a:solidFill>
                <a:latin typeface="FS Elliot Pro" panose="02000503040000020004" pitchFamily="50" charset="0"/>
              </a:rPr>
              <a:t>Are there any questions?</a:t>
            </a:r>
          </a:p>
          <a:p>
            <a:endParaRPr lang="en-US" sz="2000" b="1" dirty="0">
              <a:solidFill>
                <a:srgbClr val="55FFF5"/>
              </a:solidFill>
              <a:latin typeface="FS Elliot Pro" panose="02000503040000020004" pitchFamily="50" charset="0"/>
            </a:endParaRPr>
          </a:p>
          <a:p>
            <a:r>
              <a:rPr lang="en-US" sz="2000" b="1" dirty="0">
                <a:solidFill>
                  <a:srgbClr val="55FFF5"/>
                </a:solidFill>
                <a:latin typeface="FS Elliot Pro" panose="02000503040000020004" pitchFamily="50" charset="0"/>
              </a:rPr>
              <a:t> </a:t>
            </a:r>
            <a:endParaRPr lang="en-US" sz="2000" dirty="0">
              <a:solidFill>
                <a:prstClr val="white"/>
              </a:solidFill>
              <a:latin typeface="FS Elliot Pro" panose="02000503040000020004" pitchFamily="50" charset="0"/>
            </a:endParaRPr>
          </a:p>
        </p:txBody>
      </p:sp>
      <p:sp>
        <p:nvSpPr>
          <p:cNvPr id="2" name="TextBox 7">
            <a:extLst>
              <a:ext uri="{FF2B5EF4-FFF2-40B4-BE49-F238E27FC236}">
                <a16:creationId xmlns:a16="http://schemas.microsoft.com/office/drawing/2014/main" id="{4E18F370-EAB7-EC7C-8E2A-88CC16FA5A9C}"/>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178409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995" y="1471185"/>
            <a:ext cx="6667496" cy="654538"/>
          </a:xfrm>
          <a:prstGeom prst="rect">
            <a:avLst/>
          </a:prstGeom>
        </p:spPr>
        <p:txBody>
          <a:bodyPr wrap="square">
            <a:spAutoFit/>
          </a:bodyPr>
          <a:lstStyle/>
          <a:p>
            <a:pPr>
              <a:lnSpc>
                <a:spcPct val="80000"/>
              </a:lnSpc>
            </a:pPr>
            <a:r>
              <a:rPr lang="en-US" sz="4400" spc="-100" dirty="0">
                <a:solidFill>
                  <a:srgbClr val="0076CF"/>
                </a:solidFill>
                <a:latin typeface="FS Elliot Pro Light"/>
                <a:ea typeface="Arial" charset="0"/>
                <a:cs typeface="FS Elliot Pro Light"/>
              </a:rPr>
              <a:t>Important information</a:t>
            </a:r>
          </a:p>
        </p:txBody>
      </p:sp>
      <p:sp>
        <p:nvSpPr>
          <p:cNvPr id="4" name="Rectangle 3"/>
          <p:cNvSpPr/>
          <p:nvPr/>
        </p:nvSpPr>
        <p:spPr>
          <a:xfrm>
            <a:off x="907134" y="4346033"/>
            <a:ext cx="10689919" cy="2028391"/>
          </a:xfrm>
          <a:prstGeom prst="rect">
            <a:avLst/>
          </a:prstGeom>
        </p:spPr>
        <p:txBody>
          <a:bodyPr wrap="square" lIns="0" tIns="0" rIns="0" bIns="0">
            <a:noAutofit/>
          </a:bodyPr>
          <a:lstStyle/>
          <a:p>
            <a:r>
              <a:rPr lang="en-US" sz="1200" dirty="0">
                <a:solidFill>
                  <a:srgbClr val="333333"/>
                </a:solidFill>
              </a:rPr>
              <a:t>The subject matter in this communication is educational only and provided with the understanding that Principal</a:t>
            </a:r>
            <a:r>
              <a:rPr lang="en-US" sz="1200" baseline="30000" dirty="0">
                <a:solidFill>
                  <a:srgbClr val="333333"/>
                </a:solidFill>
              </a:rPr>
              <a:t>®</a:t>
            </a:r>
            <a:r>
              <a:rPr lang="en-US" sz="1200" dirty="0">
                <a:solidFill>
                  <a:srgbClr val="333333"/>
                </a:solidFill>
              </a:rPr>
              <a:t> is not rendering legal, accounting, investment or tax advice. You should consult with appropriate counsel, financial professional, or other advisors on all matters pertaining to legal, tax, investment or accounting obligations and requirements.</a:t>
            </a:r>
          </a:p>
          <a:p>
            <a:endParaRPr lang="en-US" sz="1200" dirty="0">
              <a:solidFill>
                <a:srgbClr val="333333"/>
              </a:solidFill>
            </a:endParaRPr>
          </a:p>
          <a:p>
            <a:r>
              <a:rPr lang="en-US" sz="1200" dirty="0">
                <a:solidFill>
                  <a:srgbClr val="333333"/>
                </a:solidFill>
              </a:rPr>
              <a:t>Insurance products and plan administrative services provided through Principal Life Insurance Company</a:t>
            </a:r>
            <a:r>
              <a:rPr lang="en-US" sz="1200" baseline="30000" dirty="0">
                <a:solidFill>
                  <a:srgbClr val="333333"/>
                </a:solidFill>
              </a:rPr>
              <a:t>®</a:t>
            </a:r>
            <a:r>
              <a:rPr lang="en-US" sz="1200" dirty="0">
                <a:solidFill>
                  <a:srgbClr val="333333"/>
                </a:solidFill>
              </a:rPr>
              <a:t>. Securities offered through Principal Securities, Inc., member SIPC and/or independent broker/dealers. Referenced companies are members of the Principal Financial Group</a:t>
            </a:r>
            <a:r>
              <a:rPr lang="en-US" sz="1200" baseline="30000" dirty="0">
                <a:solidFill>
                  <a:srgbClr val="333333"/>
                </a:solidFill>
              </a:rPr>
              <a:t>®</a:t>
            </a:r>
            <a:r>
              <a:rPr lang="en-US" sz="1200" dirty="0">
                <a:solidFill>
                  <a:srgbClr val="333333"/>
                </a:solidFill>
              </a:rPr>
              <a:t>, Des Moines, IA 50392. </a:t>
            </a:r>
          </a:p>
          <a:p>
            <a:endParaRPr lang="en-US" sz="1200" dirty="0">
              <a:solidFill>
                <a:srgbClr val="333333"/>
              </a:solidFill>
            </a:endParaRPr>
          </a:p>
          <a:p>
            <a:r>
              <a:rPr lang="en-US" sz="1200" dirty="0">
                <a:solidFill>
                  <a:srgbClr val="333333"/>
                </a:solidFill>
              </a:rPr>
              <a:t>© 2023 Principal Financial Services, Inc.</a:t>
            </a:r>
          </a:p>
          <a:p>
            <a:endParaRPr lang="en-US" sz="1200" dirty="0">
              <a:solidFill>
                <a:srgbClr val="333333"/>
              </a:solidFill>
            </a:endParaRPr>
          </a:p>
          <a:p>
            <a:r>
              <a:rPr lang="en-US" sz="1200" dirty="0">
                <a:solidFill>
                  <a:srgbClr val="333333"/>
                </a:solidFill>
              </a:rPr>
              <a:t>PQ11486W-04  |  2846865-042023  |  05/2023</a:t>
            </a:r>
          </a:p>
        </p:txBody>
      </p:sp>
      <p:sp>
        <p:nvSpPr>
          <p:cNvPr id="6" name="TextBox 5">
            <a:extLst>
              <a:ext uri="{FF2B5EF4-FFF2-40B4-BE49-F238E27FC236}">
                <a16:creationId xmlns:a16="http://schemas.microsoft.com/office/drawing/2014/main" id="{82A3BB8C-9480-4355-AEAF-7D4C07CCE53B}"/>
              </a:ext>
            </a:extLst>
          </p:cNvPr>
          <p:cNvSpPr txBox="1"/>
          <p:nvPr/>
        </p:nvSpPr>
        <p:spPr>
          <a:xfrm>
            <a:off x="907135" y="3125526"/>
            <a:ext cx="8333580" cy="954107"/>
          </a:xfrm>
          <a:prstGeom prst="rect">
            <a:avLst/>
          </a:prstGeom>
          <a:noFill/>
          <a:ln w="19050">
            <a:solidFill>
              <a:srgbClr val="4D4E53"/>
            </a:solidFill>
          </a:ln>
        </p:spPr>
        <p:txBody>
          <a:bodyPr wrap="square" rtlCol="0">
            <a:spAutoFit/>
          </a:bodyPr>
          <a:lstStyle/>
          <a:p>
            <a:r>
              <a:rPr lang="en-US" sz="1400" b="1" dirty="0">
                <a:solidFill>
                  <a:srgbClr val="333333"/>
                </a:solidFill>
              </a:rPr>
              <a:t>Investment and Insurance products are: </a:t>
            </a:r>
          </a:p>
          <a:p>
            <a:r>
              <a:rPr lang="en-US" sz="1400" b="1" dirty="0">
                <a:solidFill>
                  <a:srgbClr val="333333"/>
                </a:solidFill>
              </a:rPr>
              <a:t>• Not Insured by the FDIC or Any Federal Government Agency </a:t>
            </a:r>
          </a:p>
          <a:p>
            <a:r>
              <a:rPr lang="en-US" sz="1400" b="1" dirty="0">
                <a:solidFill>
                  <a:srgbClr val="333333"/>
                </a:solidFill>
              </a:rPr>
              <a:t>• Not a Deposit or Other Obligation of, or Guaranteed by any Credit Union or Bank </a:t>
            </a:r>
          </a:p>
          <a:p>
            <a:r>
              <a:rPr lang="en-US" sz="1400" b="1" dirty="0">
                <a:solidFill>
                  <a:srgbClr val="333333"/>
                </a:solidFill>
              </a:rPr>
              <a:t>• Subject to Investment Risks, Including Possible Loss of the Principal Amount Invested </a:t>
            </a:r>
          </a:p>
        </p:txBody>
      </p:sp>
      <p:sp>
        <p:nvSpPr>
          <p:cNvPr id="8" name="TextBox 7">
            <a:extLst>
              <a:ext uri="{FF2B5EF4-FFF2-40B4-BE49-F238E27FC236}">
                <a16:creationId xmlns:a16="http://schemas.microsoft.com/office/drawing/2014/main" id="{C078ECE3-39A2-4F00-A8D9-2D171B369829}"/>
              </a:ext>
            </a:extLst>
          </p:cNvPr>
          <p:cNvSpPr txBox="1"/>
          <p:nvPr/>
        </p:nvSpPr>
        <p:spPr>
          <a:xfrm>
            <a:off x="848956" y="2609895"/>
            <a:ext cx="5581166" cy="338554"/>
          </a:xfrm>
          <a:prstGeom prst="rect">
            <a:avLst/>
          </a:prstGeom>
          <a:noFill/>
        </p:spPr>
        <p:txBody>
          <a:bodyPr wrap="square" rtlCol="0">
            <a:spAutoFit/>
          </a:bodyPr>
          <a:lstStyle/>
          <a:p>
            <a:r>
              <a:rPr lang="en-US" sz="1600" dirty="0">
                <a:solidFill>
                  <a:srgbClr val="333333"/>
                </a:solidFill>
              </a:rPr>
              <a:t>Intended for financial professional and plan sponsor use.</a:t>
            </a:r>
          </a:p>
        </p:txBody>
      </p:sp>
      <p:sp>
        <p:nvSpPr>
          <p:cNvPr id="2" name="TextBox 7">
            <a:extLst>
              <a:ext uri="{FF2B5EF4-FFF2-40B4-BE49-F238E27FC236}">
                <a16:creationId xmlns:a16="http://schemas.microsoft.com/office/drawing/2014/main" id="{6C5FBCAE-612C-8CB9-0C01-3514173A7408}"/>
              </a:ext>
            </a:extLst>
          </p:cNvPr>
          <p:cNvSpPr txBox="1"/>
          <p:nvPr/>
        </p:nvSpPr>
        <p:spPr>
          <a:xfrm>
            <a:off x="8837745" y="55621"/>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6202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DDE868-6BC4-EC05-9C93-249B831DC3F5}"/>
              </a:ext>
            </a:extLst>
          </p:cNvPr>
          <p:cNvSpPr/>
          <p:nvPr/>
        </p:nvSpPr>
        <p:spPr>
          <a:xfrm rot="10800000" flipH="1">
            <a:off x="0" y="0"/>
            <a:ext cx="12192000" cy="6858000"/>
          </a:xfrm>
          <a:prstGeom prst="rect">
            <a:avLst/>
          </a:prstGeom>
          <a:gradFill rotWithShape="1">
            <a:gsLst>
              <a:gs pos="12000">
                <a:srgbClr val="002855"/>
              </a:gs>
              <a:gs pos="100000">
                <a:srgbClr val="004C97"/>
              </a:gs>
            </a:gsLst>
            <a:lin ang="3600000" scaled="0"/>
          </a:gradFill>
          <a:ln w="9525" cap="flat" cmpd="sng" algn="ctr">
            <a:noFill/>
            <a:prstDash val="solid"/>
          </a:ln>
          <a:effectLst/>
        </p:spPr>
        <p:txBody>
          <a:bodyPr rtlCol="0" anchor="ctr"/>
          <a:lstStyle/>
          <a:p>
            <a:pPr algn="ctr" defTabSz="457092">
              <a:defRPr/>
            </a:pPr>
            <a:endParaRPr lang="en-US" kern="0" dirty="0">
              <a:solidFill>
                <a:prstClr val="white"/>
              </a:solidFill>
              <a:latin typeface="FS Elliot Pro"/>
            </a:endParaRPr>
          </a:p>
        </p:txBody>
      </p:sp>
      <p:sp>
        <p:nvSpPr>
          <p:cNvPr id="4" name="TextBox 3">
            <a:extLst>
              <a:ext uri="{FF2B5EF4-FFF2-40B4-BE49-F238E27FC236}">
                <a16:creationId xmlns:a16="http://schemas.microsoft.com/office/drawing/2014/main" id="{B5616E0E-EDAF-DEA2-E551-EF080FEB07FC}"/>
              </a:ext>
            </a:extLst>
          </p:cNvPr>
          <p:cNvSpPr txBox="1"/>
          <p:nvPr/>
        </p:nvSpPr>
        <p:spPr>
          <a:xfrm>
            <a:off x="3245922" y="6198919"/>
            <a:ext cx="0" cy="0"/>
          </a:xfrm>
          <a:prstGeom prst="rect">
            <a:avLst/>
          </a:prstGeom>
        </p:spPr>
        <p:txBody>
          <a:bodyPr vert="horz" wrap="none" lIns="91440" tIns="45720" rIns="91440" bIns="45720" rtlCol="0">
            <a:normAutofit fontScale="25000" lnSpcReduction="20000"/>
          </a:bodyPr>
          <a:lstStyle/>
          <a:p>
            <a:endParaRPr lang="en-US" sz="1600" dirty="0">
              <a:solidFill>
                <a:srgbClr val="FFFFFF"/>
              </a:solidFill>
            </a:endParaRPr>
          </a:p>
        </p:txBody>
      </p:sp>
      <p:sp>
        <p:nvSpPr>
          <p:cNvPr id="5" name="Title 3">
            <a:extLst>
              <a:ext uri="{FF2B5EF4-FFF2-40B4-BE49-F238E27FC236}">
                <a16:creationId xmlns:a16="http://schemas.microsoft.com/office/drawing/2014/main" id="{B4CA804E-E5A9-59CF-5146-E9C33F2D6AFC}"/>
              </a:ext>
            </a:extLst>
          </p:cNvPr>
          <p:cNvSpPr txBox="1">
            <a:spLocks noChangeArrowheads="1"/>
          </p:cNvSpPr>
          <p:nvPr/>
        </p:nvSpPr>
        <p:spPr bwMode="auto">
          <a:xfrm>
            <a:off x="842862" y="2893225"/>
            <a:ext cx="3448722" cy="1398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FFFFFF"/>
                </a:solidFill>
                <a:latin typeface="FS Elliot Pro Light" panose="02000503040000020004" pitchFamily="2" charset="0"/>
              </a:rPr>
              <a:t>The current landscape</a:t>
            </a:r>
            <a:endParaRPr lang="en-US" altLang="en-US" sz="4400" b="1" kern="0" dirty="0">
              <a:solidFill>
                <a:srgbClr val="FFFFFF"/>
              </a:solidFill>
              <a:latin typeface="FS Elliot Pro Light" panose="02000503040000020004" pitchFamily="50" charset="0"/>
            </a:endParaRPr>
          </a:p>
        </p:txBody>
      </p:sp>
      <p:sp>
        <p:nvSpPr>
          <p:cNvPr id="6" name="TextBox 5">
            <a:extLst>
              <a:ext uri="{FF2B5EF4-FFF2-40B4-BE49-F238E27FC236}">
                <a16:creationId xmlns:a16="http://schemas.microsoft.com/office/drawing/2014/main" id="{DB6274FE-2DDB-5D09-B397-E0E14BB5C439}"/>
              </a:ext>
            </a:extLst>
          </p:cNvPr>
          <p:cNvSpPr txBox="1"/>
          <p:nvPr/>
        </p:nvSpPr>
        <p:spPr>
          <a:xfrm>
            <a:off x="891630" y="1768559"/>
            <a:ext cx="2884303" cy="1015663"/>
          </a:xfrm>
          <a:prstGeom prst="rect">
            <a:avLst/>
          </a:prstGeom>
          <a:noFill/>
        </p:spPr>
        <p:txBody>
          <a:bodyPr wrap="square" rtlCol="0">
            <a:spAutoFit/>
          </a:bodyPr>
          <a:lstStyle/>
          <a:p>
            <a:r>
              <a:rPr lang="en-US" sz="2000" b="1" dirty="0">
                <a:solidFill>
                  <a:srgbClr val="55FFF5"/>
                </a:solidFill>
                <a:latin typeface="FS Elliot Pro" panose="02000503040000020004" pitchFamily="50" charset="0"/>
              </a:rPr>
              <a:t>How (and why) fees are collected. What do they cover?</a:t>
            </a:r>
          </a:p>
        </p:txBody>
      </p:sp>
      <p:sp>
        <p:nvSpPr>
          <p:cNvPr id="7" name="Rectangle 6">
            <a:extLst>
              <a:ext uri="{FF2B5EF4-FFF2-40B4-BE49-F238E27FC236}">
                <a16:creationId xmlns:a16="http://schemas.microsoft.com/office/drawing/2014/main" id="{921A35A6-8EF9-AA68-8230-C323AA38AF43}"/>
              </a:ext>
            </a:extLst>
          </p:cNvPr>
          <p:cNvSpPr/>
          <p:nvPr/>
        </p:nvSpPr>
        <p:spPr>
          <a:xfrm>
            <a:off x="5693664" y="1176087"/>
            <a:ext cx="6656832" cy="5129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spcAft>
                <a:spcPts val="600"/>
              </a:spcAft>
            </a:pPr>
            <a:r>
              <a:rPr lang="en-US" altLang="en-US" sz="1800" dirty="0">
                <a:solidFill>
                  <a:schemeClr val="bg1"/>
                </a:solidFill>
                <a:latin typeface="FS Elliot Pro" panose="02000503040000020004" pitchFamily="2" charset="0"/>
              </a:rPr>
              <a:t>Recordkeeping and administrative services</a:t>
            </a:r>
          </a:p>
          <a:p>
            <a:pPr marL="0" indent="0">
              <a:spcAft>
                <a:spcPts val="600"/>
              </a:spcAft>
              <a:buNone/>
            </a:pPr>
            <a:r>
              <a:rPr lang="en-US" sz="1800" spc="-100" dirty="0">
                <a:solidFill>
                  <a:srgbClr val="0091DA"/>
                </a:solidFill>
                <a:latin typeface="FS Elliot Pro" panose="02000503040000020004" pitchFamily="2" charset="0"/>
              </a:rPr>
              <a:t>———————————————————————————————</a:t>
            </a:r>
          </a:p>
          <a:p>
            <a:pPr marL="0" indent="0">
              <a:spcAft>
                <a:spcPts val="600"/>
              </a:spcAft>
              <a:buNone/>
            </a:pPr>
            <a:r>
              <a:rPr lang="en-US" altLang="en-US" sz="1800" dirty="0">
                <a:solidFill>
                  <a:schemeClr val="bg1"/>
                </a:solidFill>
                <a:latin typeface="FS Elliot Pro" panose="02000503040000020004" pitchFamily="2" charset="0"/>
              </a:rPr>
              <a:t>Investment management</a:t>
            </a:r>
          </a:p>
          <a:p>
            <a:pPr>
              <a:spcAft>
                <a:spcPts val="600"/>
              </a:spcAft>
            </a:pPr>
            <a:r>
              <a:rPr lang="en-US" sz="1800" spc="-100" dirty="0">
                <a:solidFill>
                  <a:srgbClr val="0091DA"/>
                </a:solidFill>
                <a:latin typeface="FS Elliot Pro" panose="02000503040000020004" pitchFamily="2" charset="0"/>
              </a:rPr>
              <a:t>———————————————————————————————</a:t>
            </a:r>
          </a:p>
          <a:p>
            <a:pPr marL="0" indent="0">
              <a:spcAft>
                <a:spcPts val="600"/>
              </a:spcAft>
              <a:buNone/>
            </a:pPr>
            <a:r>
              <a:rPr lang="en-US" altLang="en-US" sz="1800" dirty="0">
                <a:solidFill>
                  <a:schemeClr val="bg1"/>
                </a:solidFill>
                <a:latin typeface="FS Elliot Pro" panose="02000503040000020004" pitchFamily="2" charset="0"/>
              </a:rPr>
              <a:t>Advisory services</a:t>
            </a:r>
          </a:p>
          <a:p>
            <a:pPr>
              <a:spcAft>
                <a:spcPts val="600"/>
              </a:spcAft>
            </a:pPr>
            <a:r>
              <a:rPr lang="en-US" sz="1800" spc="-100" dirty="0">
                <a:solidFill>
                  <a:srgbClr val="0091DA"/>
                </a:solidFill>
                <a:latin typeface="FS Elliot Pro" panose="02000503040000020004" pitchFamily="2" charset="0"/>
              </a:rPr>
              <a:t>———————————————————————————————</a:t>
            </a:r>
          </a:p>
          <a:p>
            <a:pPr marL="0" indent="0">
              <a:spcAft>
                <a:spcPts val="600"/>
              </a:spcAft>
              <a:buNone/>
            </a:pPr>
            <a:r>
              <a:rPr lang="en-US" altLang="en-US" sz="1800" dirty="0">
                <a:solidFill>
                  <a:schemeClr val="bg1"/>
                </a:solidFill>
                <a:latin typeface="FS Elliot Pro" panose="02000503040000020004" pitchFamily="2" charset="0"/>
              </a:rPr>
              <a:t>Auditing, accounting, etc.</a:t>
            </a:r>
          </a:p>
          <a:p>
            <a:pPr>
              <a:spcAft>
                <a:spcPts val="600"/>
              </a:spcAft>
            </a:pPr>
            <a:r>
              <a:rPr lang="en-US" sz="1800" spc="-100" dirty="0">
                <a:solidFill>
                  <a:srgbClr val="0091DA"/>
                </a:solidFill>
                <a:latin typeface="FS Elliot Pro" panose="02000503040000020004" pitchFamily="2" charset="0"/>
              </a:rPr>
              <a:t>———————————————————————————————</a:t>
            </a:r>
          </a:p>
          <a:p>
            <a:pPr marL="0" indent="0">
              <a:spcAft>
                <a:spcPts val="600"/>
              </a:spcAft>
              <a:buNone/>
            </a:pPr>
            <a:r>
              <a:rPr lang="en-US" altLang="en-US" sz="1800" dirty="0">
                <a:solidFill>
                  <a:schemeClr val="bg1"/>
                </a:solidFill>
                <a:latin typeface="FS Elliot Pro" panose="02000503040000020004" pitchFamily="2" charset="0"/>
              </a:rPr>
              <a:t>Government reporting and legal services</a:t>
            </a:r>
          </a:p>
          <a:p>
            <a:pPr>
              <a:spcAft>
                <a:spcPts val="600"/>
              </a:spcAft>
            </a:pPr>
            <a:r>
              <a:rPr lang="en-US" sz="1800" spc="-100" dirty="0">
                <a:solidFill>
                  <a:srgbClr val="0091DA"/>
                </a:solidFill>
                <a:latin typeface="FS Elliot Pro" panose="02000503040000020004" pitchFamily="2" charset="0"/>
              </a:rPr>
              <a:t>———————————————————————————————</a:t>
            </a:r>
          </a:p>
          <a:p>
            <a:pPr>
              <a:spcAft>
                <a:spcPts val="600"/>
              </a:spcAft>
            </a:pPr>
            <a:r>
              <a:rPr lang="en-US" altLang="en-US" sz="1800" dirty="0">
                <a:solidFill>
                  <a:schemeClr val="bg1"/>
                </a:solidFill>
                <a:latin typeface="FS Elliot Pro" panose="02000503040000020004" pitchFamily="2" charset="0"/>
              </a:rPr>
              <a:t>Trust/custody services</a:t>
            </a:r>
          </a:p>
          <a:p>
            <a:pPr>
              <a:spcAft>
                <a:spcPts val="600"/>
              </a:spcAft>
            </a:pPr>
            <a:r>
              <a:rPr lang="en-US" sz="1800" spc="-100" dirty="0">
                <a:solidFill>
                  <a:srgbClr val="0091DA"/>
                </a:solidFill>
                <a:latin typeface="FS Elliot Pro" panose="02000503040000020004" pitchFamily="2" charset="0"/>
              </a:rPr>
              <a:t>———————————————————————————————</a:t>
            </a:r>
          </a:p>
          <a:p>
            <a:pPr>
              <a:spcAft>
                <a:spcPts val="600"/>
              </a:spcAft>
            </a:pPr>
            <a:r>
              <a:rPr lang="en-US" altLang="en-US" sz="1800" dirty="0">
                <a:solidFill>
                  <a:schemeClr val="bg1"/>
                </a:solidFill>
                <a:latin typeface="FS Elliot Pro" panose="02000503040000020004" pitchFamily="2" charset="0"/>
              </a:rPr>
              <a:t>Participant communication and education</a:t>
            </a:r>
          </a:p>
        </p:txBody>
      </p:sp>
      <p:cxnSp>
        <p:nvCxnSpPr>
          <p:cNvPr id="9" name="Straight Connector 8">
            <a:extLst>
              <a:ext uri="{FF2B5EF4-FFF2-40B4-BE49-F238E27FC236}">
                <a16:creationId xmlns:a16="http://schemas.microsoft.com/office/drawing/2014/main" id="{E8B0F241-291B-71AC-8D02-66DFEF31B49F}"/>
              </a:ext>
            </a:extLst>
          </p:cNvPr>
          <p:cNvCxnSpPr>
            <a:cxnSpLocks/>
          </p:cNvCxnSpPr>
          <p:nvPr/>
        </p:nvCxnSpPr>
        <p:spPr>
          <a:xfrm>
            <a:off x="997777" y="1587462"/>
            <a:ext cx="472804" cy="0"/>
          </a:xfrm>
          <a:prstGeom prst="line">
            <a:avLst/>
          </a:prstGeom>
          <a:ln>
            <a:solidFill>
              <a:srgbClr val="56FFF5"/>
            </a:solidFill>
          </a:ln>
          <a:effectLst/>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665C50A2-EF3F-C2D2-878B-EC0765F872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1234" y="4086922"/>
            <a:ext cx="258799" cy="258799"/>
          </a:xfrm>
          <a:prstGeom prst="rect">
            <a:avLst/>
          </a:prstGeom>
        </p:spPr>
      </p:pic>
      <p:pic>
        <p:nvPicPr>
          <p:cNvPr id="10" name="Graphic 9">
            <a:extLst>
              <a:ext uri="{FF2B5EF4-FFF2-40B4-BE49-F238E27FC236}">
                <a16:creationId xmlns:a16="http://schemas.microsoft.com/office/drawing/2014/main" id="{1E727FAC-F59A-BD02-6267-E050DE7F4F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3174" y="3372555"/>
            <a:ext cx="220133" cy="293511"/>
          </a:xfrm>
          <a:prstGeom prst="rect">
            <a:avLst/>
          </a:prstGeom>
        </p:spPr>
      </p:pic>
      <p:pic>
        <p:nvPicPr>
          <p:cNvPr id="12" name="Graphic 11">
            <a:extLst>
              <a:ext uri="{FF2B5EF4-FFF2-40B4-BE49-F238E27FC236}">
                <a16:creationId xmlns:a16="http://schemas.microsoft.com/office/drawing/2014/main" id="{5A5F1220-EB31-EF4F-72B3-27B1E5D081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3635" y="1976048"/>
            <a:ext cx="284278" cy="284278"/>
          </a:xfrm>
          <a:prstGeom prst="rect">
            <a:avLst/>
          </a:prstGeom>
        </p:spPr>
      </p:pic>
      <p:pic>
        <p:nvPicPr>
          <p:cNvPr id="16" name="Graphic 15">
            <a:extLst>
              <a:ext uri="{FF2B5EF4-FFF2-40B4-BE49-F238E27FC236}">
                <a16:creationId xmlns:a16="http://schemas.microsoft.com/office/drawing/2014/main" id="{6DAE8583-EAA3-A6C5-5B9C-78DDC7807A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13093" y="2661305"/>
            <a:ext cx="290395" cy="290395"/>
          </a:xfrm>
          <a:prstGeom prst="rect">
            <a:avLst/>
          </a:prstGeom>
        </p:spPr>
      </p:pic>
      <p:pic>
        <p:nvPicPr>
          <p:cNvPr id="18" name="Graphic 17">
            <a:extLst>
              <a:ext uri="{FF2B5EF4-FFF2-40B4-BE49-F238E27FC236}">
                <a16:creationId xmlns:a16="http://schemas.microsoft.com/office/drawing/2014/main" id="{9AA115FD-50E9-A215-A37D-341FFCA6AA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24707" y="1271058"/>
            <a:ext cx="308750" cy="274445"/>
          </a:xfrm>
          <a:prstGeom prst="rect">
            <a:avLst/>
          </a:prstGeom>
        </p:spPr>
      </p:pic>
      <p:pic>
        <p:nvPicPr>
          <p:cNvPr id="20" name="Graphic 19">
            <a:extLst>
              <a:ext uri="{FF2B5EF4-FFF2-40B4-BE49-F238E27FC236}">
                <a16:creationId xmlns:a16="http://schemas.microsoft.com/office/drawing/2014/main" id="{18BCFDE2-71E7-C174-D7C5-39B08139CB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19131" y="4773932"/>
            <a:ext cx="264431" cy="264431"/>
          </a:xfrm>
          <a:prstGeom prst="rect">
            <a:avLst/>
          </a:prstGeom>
        </p:spPr>
      </p:pic>
      <p:pic>
        <p:nvPicPr>
          <p:cNvPr id="22" name="Graphic 21">
            <a:extLst>
              <a:ext uri="{FF2B5EF4-FFF2-40B4-BE49-F238E27FC236}">
                <a16:creationId xmlns:a16="http://schemas.microsoft.com/office/drawing/2014/main" id="{59B2F465-ECD1-B09E-76BD-DD606C9630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07980" y="5472448"/>
            <a:ext cx="287980" cy="230384"/>
          </a:xfrm>
          <a:prstGeom prst="rect">
            <a:avLst/>
          </a:prstGeom>
        </p:spPr>
      </p:pic>
      <p:sp>
        <p:nvSpPr>
          <p:cNvPr id="23" name="TextBox 22">
            <a:extLst>
              <a:ext uri="{FF2B5EF4-FFF2-40B4-BE49-F238E27FC236}">
                <a16:creationId xmlns:a16="http://schemas.microsoft.com/office/drawing/2014/main" id="{7A65B403-561A-ADE0-1485-A7B4F29E6B78}"/>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24" name="Footer Placeholder 4">
            <a:extLst>
              <a:ext uri="{FF2B5EF4-FFF2-40B4-BE49-F238E27FC236}">
                <a16:creationId xmlns:a16="http://schemas.microsoft.com/office/drawing/2014/main" id="{D07EA7A9-3A6C-D372-447D-766785C867EC}"/>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sp>
        <p:nvSpPr>
          <p:cNvPr id="8" name="TextBox 7">
            <a:extLst>
              <a:ext uri="{FF2B5EF4-FFF2-40B4-BE49-F238E27FC236}">
                <a16:creationId xmlns:a16="http://schemas.microsoft.com/office/drawing/2014/main" id="{2C10B965-6A0B-A4BE-02F9-6A502B21F454}"/>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338438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BFC9AB6-62E5-6E3C-18A8-196A6A3C588D}"/>
              </a:ext>
            </a:extLst>
          </p:cNvPr>
          <p:cNvSpPr/>
          <p:nvPr/>
        </p:nvSpPr>
        <p:spPr>
          <a:xfrm rot="10800000" flipH="1">
            <a:off x="0" y="0"/>
            <a:ext cx="12192000" cy="6858000"/>
          </a:xfrm>
          <a:prstGeom prst="rect">
            <a:avLst/>
          </a:prstGeom>
          <a:gradFill rotWithShape="1">
            <a:gsLst>
              <a:gs pos="12000">
                <a:srgbClr val="002855"/>
              </a:gs>
              <a:gs pos="100000">
                <a:srgbClr val="004C97"/>
              </a:gs>
            </a:gsLst>
            <a:lin ang="3600000" scaled="0"/>
          </a:gradFill>
          <a:ln w="9525" cap="flat" cmpd="sng" algn="ctr">
            <a:noFill/>
            <a:prstDash val="solid"/>
          </a:ln>
          <a:effectLst/>
        </p:spPr>
        <p:txBody>
          <a:bodyPr rtlCol="0" anchor="ctr"/>
          <a:lstStyle/>
          <a:p>
            <a:pPr algn="ctr" defTabSz="457092">
              <a:defRPr/>
            </a:pPr>
            <a:endParaRPr lang="en-US" kern="0" dirty="0">
              <a:solidFill>
                <a:prstClr val="white"/>
              </a:solidFill>
              <a:latin typeface="FS Elliot Pro"/>
            </a:endParaRPr>
          </a:p>
        </p:txBody>
      </p:sp>
      <p:sp>
        <p:nvSpPr>
          <p:cNvPr id="5" name="TextBox 4">
            <a:extLst>
              <a:ext uri="{FF2B5EF4-FFF2-40B4-BE49-F238E27FC236}">
                <a16:creationId xmlns:a16="http://schemas.microsoft.com/office/drawing/2014/main" id="{4CCF6A17-5552-281D-9611-5E97B7881750}"/>
              </a:ext>
            </a:extLst>
          </p:cNvPr>
          <p:cNvSpPr txBox="1"/>
          <p:nvPr/>
        </p:nvSpPr>
        <p:spPr>
          <a:xfrm>
            <a:off x="891631" y="2370097"/>
            <a:ext cx="4046130" cy="400110"/>
          </a:xfrm>
          <a:prstGeom prst="rect">
            <a:avLst/>
          </a:prstGeom>
          <a:noFill/>
        </p:spPr>
        <p:txBody>
          <a:bodyPr wrap="square" rtlCol="0">
            <a:spAutoFit/>
          </a:bodyPr>
          <a:lstStyle/>
          <a:p>
            <a:r>
              <a:rPr lang="en-US" sz="2000" b="1" dirty="0">
                <a:solidFill>
                  <a:srgbClr val="55FFF5"/>
                </a:solidFill>
                <a:latin typeface="FS Elliot Pro" panose="02000503040000020004" pitchFamily="50" charset="0"/>
              </a:rPr>
              <a:t>Retirement plan fees:</a:t>
            </a:r>
            <a:endParaRPr lang="en-US" sz="2000" dirty="0">
              <a:solidFill>
                <a:prstClr val="white"/>
              </a:solidFill>
              <a:latin typeface="FS Elliot Pro" panose="02000503040000020004" pitchFamily="50" charset="0"/>
            </a:endParaRPr>
          </a:p>
        </p:txBody>
      </p:sp>
      <p:cxnSp>
        <p:nvCxnSpPr>
          <p:cNvPr id="6" name="Straight Connector 5">
            <a:extLst>
              <a:ext uri="{FF2B5EF4-FFF2-40B4-BE49-F238E27FC236}">
                <a16:creationId xmlns:a16="http://schemas.microsoft.com/office/drawing/2014/main" id="{0F5A6FEB-0FAB-1131-C538-E0108C57BA73}"/>
              </a:ext>
            </a:extLst>
          </p:cNvPr>
          <p:cNvCxnSpPr>
            <a:cxnSpLocks/>
          </p:cNvCxnSpPr>
          <p:nvPr/>
        </p:nvCxnSpPr>
        <p:spPr>
          <a:xfrm>
            <a:off x="997777" y="2217635"/>
            <a:ext cx="472804" cy="0"/>
          </a:xfrm>
          <a:prstGeom prst="line">
            <a:avLst/>
          </a:prstGeom>
          <a:ln>
            <a:solidFill>
              <a:srgbClr val="56FFF5"/>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C74FF75-CCCC-C123-767F-350BD91FC130}"/>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11" name="Footer Placeholder 4">
            <a:extLst>
              <a:ext uri="{FF2B5EF4-FFF2-40B4-BE49-F238E27FC236}">
                <a16:creationId xmlns:a16="http://schemas.microsoft.com/office/drawing/2014/main" id="{851882CF-49D8-87E3-C9AA-038D4EE224D4}"/>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sp>
        <p:nvSpPr>
          <p:cNvPr id="15" name="Title 3">
            <a:extLst>
              <a:ext uri="{FF2B5EF4-FFF2-40B4-BE49-F238E27FC236}">
                <a16:creationId xmlns:a16="http://schemas.microsoft.com/office/drawing/2014/main" id="{A4021C25-DA9A-A85A-5295-949A8D9F615B}"/>
              </a:ext>
            </a:extLst>
          </p:cNvPr>
          <p:cNvSpPr txBox="1">
            <a:spLocks noChangeArrowheads="1"/>
          </p:cNvSpPr>
          <p:nvPr/>
        </p:nvSpPr>
        <p:spPr bwMode="auto">
          <a:xfrm>
            <a:off x="842862" y="2903093"/>
            <a:ext cx="4047190" cy="984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FFFFFF"/>
                </a:solidFill>
                <a:latin typeface="FS Elliot Pro Light" panose="02000503040000020004" pitchFamily="2" charset="0"/>
              </a:rPr>
              <a:t>It’s more than a number</a:t>
            </a:r>
            <a:endParaRPr lang="en-US" altLang="en-US" sz="4400" b="1" kern="0" dirty="0">
              <a:solidFill>
                <a:srgbClr val="FFFFFF"/>
              </a:solidFill>
              <a:latin typeface="FS Elliot Pro Light" panose="02000503040000020004" pitchFamily="50" charset="0"/>
            </a:endParaRPr>
          </a:p>
        </p:txBody>
      </p:sp>
      <p:sp>
        <p:nvSpPr>
          <p:cNvPr id="35" name="Rectangle 34">
            <a:extLst>
              <a:ext uri="{FF2B5EF4-FFF2-40B4-BE49-F238E27FC236}">
                <a16:creationId xmlns:a16="http://schemas.microsoft.com/office/drawing/2014/main" id="{C4E819C1-C270-3628-3D16-3E239213D280}"/>
              </a:ext>
            </a:extLst>
          </p:cNvPr>
          <p:cNvSpPr/>
          <p:nvPr/>
        </p:nvSpPr>
        <p:spPr>
          <a:xfrm rot="10800000">
            <a:off x="5284269" y="1607418"/>
            <a:ext cx="5986914" cy="3744227"/>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Content Placeholder 2">
            <a:extLst>
              <a:ext uri="{FF2B5EF4-FFF2-40B4-BE49-F238E27FC236}">
                <a16:creationId xmlns:a16="http://schemas.microsoft.com/office/drawing/2014/main" id="{B3D2D6DB-8A9D-6CDD-A046-26733CF4D290}"/>
              </a:ext>
            </a:extLst>
          </p:cNvPr>
          <p:cNvSpPr txBox="1">
            <a:spLocks/>
          </p:cNvSpPr>
          <p:nvPr/>
        </p:nvSpPr>
        <p:spPr>
          <a:xfrm>
            <a:off x="6328917" y="2200243"/>
            <a:ext cx="4374241" cy="2718266"/>
          </a:xfrm>
          <a:prstGeom prst="rect">
            <a:avLst/>
          </a:prstGeom>
        </p:spPr>
        <p:txBody>
          <a:bodyPr>
            <a:noAutofit/>
          </a:bodyPr>
          <a:lstStyle>
            <a:lvl1pPr marL="192024" marR="0" indent="-192024" algn="l" defTabSz="457200" rtl="0" eaLnBrk="1" fontAlgn="auto" latinLnBrk="0" hangingPunct="1">
              <a:lnSpc>
                <a:spcPct val="100000"/>
              </a:lnSpc>
              <a:spcBef>
                <a:spcPct val="20000"/>
              </a:spcBef>
              <a:spcAft>
                <a:spcPts val="0"/>
              </a:spcAft>
              <a:buClr>
                <a:srgbClr val="787878"/>
              </a:buClr>
              <a:buSzTx/>
              <a:buFont typeface="Arial"/>
              <a:buChar char="•"/>
              <a:tabLst/>
              <a:defRPr sz="1800" kern="1200" baseline="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333333"/>
                </a:solidFill>
              </a:rPr>
              <a:t>Identify </a:t>
            </a:r>
            <a:r>
              <a:rPr lang="en-US" sz="2000" b="1" dirty="0">
                <a:solidFill>
                  <a:srgbClr val="333333"/>
                </a:solidFill>
              </a:rPr>
              <a:t>all</a:t>
            </a:r>
            <a:r>
              <a:rPr lang="en-US" sz="2000" dirty="0">
                <a:solidFill>
                  <a:srgbClr val="333333"/>
                </a:solidFill>
              </a:rPr>
              <a:t> components </a:t>
            </a:r>
            <a:br>
              <a:rPr lang="en-US" sz="2000" dirty="0">
                <a:solidFill>
                  <a:srgbClr val="333333"/>
                </a:solidFill>
              </a:rPr>
            </a:br>
            <a:r>
              <a:rPr lang="en-US" sz="2000" dirty="0">
                <a:solidFill>
                  <a:srgbClr val="333333"/>
                </a:solidFill>
              </a:rPr>
              <a:t>of plan fees</a:t>
            </a:r>
          </a:p>
          <a:p>
            <a:pPr marL="0" indent="0">
              <a:buNone/>
            </a:pPr>
            <a:endParaRPr lang="en-US" sz="2000" dirty="0">
              <a:solidFill>
                <a:srgbClr val="333333"/>
              </a:solidFill>
            </a:endParaRPr>
          </a:p>
          <a:p>
            <a:pPr marL="0" indent="0">
              <a:buNone/>
            </a:pPr>
            <a:r>
              <a:rPr lang="en-US" sz="2000" dirty="0">
                <a:solidFill>
                  <a:srgbClr val="333333"/>
                </a:solidFill>
              </a:rPr>
              <a:t>Understand breadth, depth, </a:t>
            </a:r>
            <a:br>
              <a:rPr lang="en-US" sz="2000" dirty="0">
                <a:solidFill>
                  <a:srgbClr val="333333"/>
                </a:solidFill>
              </a:rPr>
            </a:br>
            <a:r>
              <a:rPr lang="en-US" sz="2000" dirty="0">
                <a:solidFill>
                  <a:srgbClr val="333333"/>
                </a:solidFill>
              </a:rPr>
              <a:t>and quality of services</a:t>
            </a:r>
          </a:p>
          <a:p>
            <a:pPr marL="0" indent="0">
              <a:buNone/>
            </a:pPr>
            <a:endParaRPr lang="en-US" sz="2000" dirty="0">
              <a:solidFill>
                <a:srgbClr val="333333"/>
              </a:solidFill>
            </a:endParaRPr>
          </a:p>
          <a:p>
            <a:pPr marL="0" indent="0">
              <a:buNone/>
            </a:pPr>
            <a:r>
              <a:rPr lang="en-US" sz="2000" dirty="0">
                <a:solidFill>
                  <a:srgbClr val="333333"/>
                </a:solidFill>
              </a:rPr>
              <a:t>Compare cost versus services</a:t>
            </a:r>
          </a:p>
        </p:txBody>
      </p:sp>
      <p:pic>
        <p:nvPicPr>
          <p:cNvPr id="26" name="Picture 25">
            <a:extLst>
              <a:ext uri="{FF2B5EF4-FFF2-40B4-BE49-F238E27FC236}">
                <a16:creationId xmlns:a16="http://schemas.microsoft.com/office/drawing/2014/main" id="{BBAA13A9-EF88-BBC2-17F0-D78E9B19E300}"/>
              </a:ext>
            </a:extLst>
          </p:cNvPr>
          <p:cNvPicPr>
            <a:picLocks noChangeAspect="1"/>
          </p:cNvPicPr>
          <p:nvPr/>
        </p:nvPicPr>
        <p:blipFill>
          <a:blip r:embed="rId3"/>
          <a:stretch>
            <a:fillRect/>
          </a:stretch>
        </p:blipFill>
        <p:spPr>
          <a:xfrm>
            <a:off x="5838100" y="2095783"/>
            <a:ext cx="586795" cy="586795"/>
          </a:xfrm>
          <a:prstGeom prst="rect">
            <a:avLst/>
          </a:prstGeom>
        </p:spPr>
      </p:pic>
      <p:pic>
        <p:nvPicPr>
          <p:cNvPr id="27" name="Picture 26">
            <a:extLst>
              <a:ext uri="{FF2B5EF4-FFF2-40B4-BE49-F238E27FC236}">
                <a16:creationId xmlns:a16="http://schemas.microsoft.com/office/drawing/2014/main" id="{DB1DD1EB-E93F-C3F0-3DF4-6AF6C589B68C}"/>
              </a:ext>
            </a:extLst>
          </p:cNvPr>
          <p:cNvPicPr>
            <a:picLocks noChangeAspect="1"/>
          </p:cNvPicPr>
          <p:nvPr/>
        </p:nvPicPr>
        <p:blipFill>
          <a:blip r:embed="rId3"/>
          <a:stretch>
            <a:fillRect/>
          </a:stretch>
        </p:blipFill>
        <p:spPr>
          <a:xfrm>
            <a:off x="5838100" y="3126290"/>
            <a:ext cx="586795" cy="586795"/>
          </a:xfrm>
          <a:prstGeom prst="rect">
            <a:avLst/>
          </a:prstGeom>
        </p:spPr>
      </p:pic>
      <p:pic>
        <p:nvPicPr>
          <p:cNvPr id="28" name="Picture 27">
            <a:extLst>
              <a:ext uri="{FF2B5EF4-FFF2-40B4-BE49-F238E27FC236}">
                <a16:creationId xmlns:a16="http://schemas.microsoft.com/office/drawing/2014/main" id="{AFCE29D0-F3D6-3077-10D5-8A5EC0D25A95}"/>
              </a:ext>
            </a:extLst>
          </p:cNvPr>
          <p:cNvPicPr>
            <a:picLocks noChangeAspect="1"/>
          </p:cNvPicPr>
          <p:nvPr/>
        </p:nvPicPr>
        <p:blipFill>
          <a:blip r:embed="rId3"/>
          <a:stretch>
            <a:fillRect/>
          </a:stretch>
        </p:blipFill>
        <p:spPr>
          <a:xfrm>
            <a:off x="5838100" y="4168542"/>
            <a:ext cx="586795" cy="586795"/>
          </a:xfrm>
          <a:prstGeom prst="rect">
            <a:avLst/>
          </a:prstGeom>
        </p:spPr>
      </p:pic>
      <p:sp>
        <p:nvSpPr>
          <p:cNvPr id="37" name="Rectangle 36">
            <a:extLst>
              <a:ext uri="{FF2B5EF4-FFF2-40B4-BE49-F238E27FC236}">
                <a16:creationId xmlns:a16="http://schemas.microsoft.com/office/drawing/2014/main" id="{E48E5545-A4BB-2FFA-B259-384683635738}"/>
              </a:ext>
            </a:extLst>
          </p:cNvPr>
          <p:cNvSpPr/>
          <p:nvPr/>
        </p:nvSpPr>
        <p:spPr>
          <a:xfrm rot="10800000">
            <a:off x="5369292" y="1519186"/>
            <a:ext cx="5986914" cy="3744227"/>
          </a:xfrm>
          <a:prstGeom prst="rect">
            <a:avLst/>
          </a:prstGeom>
          <a:noFill/>
          <a:ln w="19050">
            <a:solidFill>
              <a:srgbClr val="0076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extBox 7">
            <a:extLst>
              <a:ext uri="{FF2B5EF4-FFF2-40B4-BE49-F238E27FC236}">
                <a16:creationId xmlns:a16="http://schemas.microsoft.com/office/drawing/2014/main" id="{E96A2BA2-8B94-6FDC-F2CB-B4AD2A8E4568}"/>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223638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A9040D-A901-2825-2A4B-CC90B0B5C0E3}"/>
              </a:ext>
            </a:extLst>
          </p:cNvPr>
          <p:cNvSpPr/>
          <p:nvPr/>
        </p:nvSpPr>
        <p:spPr>
          <a:xfrm>
            <a:off x="0" y="2315818"/>
            <a:ext cx="12192000" cy="4542182"/>
          </a:xfrm>
          <a:prstGeom prst="rect">
            <a:avLst/>
          </a:prstGeom>
          <a:gradFill flip="none" rotWithShape="1">
            <a:gsLst>
              <a:gs pos="25000">
                <a:srgbClr val="004C97"/>
              </a:gs>
              <a:gs pos="99000">
                <a:srgbClr val="0091DA"/>
              </a:gs>
            </a:gsLst>
            <a:lin ang="18900000" scaled="1"/>
            <a:tileRect/>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942" b="0" i="0" u="none" strike="noStrike" kern="0" cap="none" spc="0" normalizeH="0" baseline="0" noProof="0" dirty="0">
              <a:ln>
                <a:noFill/>
              </a:ln>
              <a:solidFill>
                <a:prstClr val="white"/>
              </a:solidFill>
              <a:effectLst/>
              <a:uLnTx/>
              <a:uFillTx/>
              <a:latin typeface="FS Elliot Pro"/>
              <a:ea typeface="+mn-ea"/>
              <a:cs typeface="+mn-cs"/>
            </a:endParaRPr>
          </a:p>
        </p:txBody>
      </p:sp>
      <p:sp>
        <p:nvSpPr>
          <p:cNvPr id="2" name="Title 3">
            <a:extLst>
              <a:ext uri="{FF2B5EF4-FFF2-40B4-BE49-F238E27FC236}">
                <a16:creationId xmlns:a16="http://schemas.microsoft.com/office/drawing/2014/main" id="{A81FDC7E-FCB8-B463-462E-31F697361D3A}"/>
              </a:ext>
            </a:extLst>
          </p:cNvPr>
          <p:cNvSpPr txBox="1">
            <a:spLocks noChangeArrowheads="1"/>
          </p:cNvSpPr>
          <p:nvPr/>
        </p:nvSpPr>
        <p:spPr bwMode="auto">
          <a:xfrm>
            <a:off x="842861" y="846156"/>
            <a:ext cx="6558965" cy="793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0076CF"/>
                </a:solidFill>
                <a:latin typeface="FS Elliot Pro Light" panose="02000503040000020004" pitchFamily="2" charset="0"/>
              </a:rPr>
              <a:t>Fee allocation</a:t>
            </a:r>
          </a:p>
        </p:txBody>
      </p:sp>
      <p:sp>
        <p:nvSpPr>
          <p:cNvPr id="16" name="Content Placeholder 2">
            <a:extLst>
              <a:ext uri="{FF2B5EF4-FFF2-40B4-BE49-F238E27FC236}">
                <a16:creationId xmlns:a16="http://schemas.microsoft.com/office/drawing/2014/main" id="{FC57FDE1-BBCF-8974-53D6-720775296B4D}"/>
              </a:ext>
            </a:extLst>
          </p:cNvPr>
          <p:cNvSpPr txBox="1">
            <a:spLocks/>
          </p:cNvSpPr>
          <p:nvPr/>
        </p:nvSpPr>
        <p:spPr>
          <a:xfrm>
            <a:off x="4069585" y="2866491"/>
            <a:ext cx="6149209" cy="2006876"/>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800"/>
              </a:spcAft>
              <a:buClr>
                <a:schemeClr val="bg1"/>
              </a:buClr>
              <a:buFont typeface="Arial" panose="020B0604020202020204" pitchFamily="34" charset="0"/>
              <a:buChar char="•"/>
            </a:pPr>
            <a:r>
              <a:rPr lang="en-US" sz="2000" dirty="0">
                <a:solidFill>
                  <a:schemeClr val="bg1"/>
                </a:solidFill>
              </a:rPr>
              <a:t>Understand fees the plan pays</a:t>
            </a:r>
          </a:p>
          <a:p>
            <a:pPr marL="228600" indent="-228600">
              <a:spcBef>
                <a:spcPts val="0"/>
              </a:spcBef>
              <a:spcAft>
                <a:spcPts val="1800"/>
              </a:spcAft>
              <a:buClr>
                <a:schemeClr val="bg1"/>
              </a:buClr>
              <a:buFont typeface="Arial" panose="020B0604020202020204" pitchFamily="34" charset="0"/>
              <a:buChar char="•"/>
            </a:pPr>
            <a:r>
              <a:rPr lang="en-US" sz="2000" dirty="0">
                <a:solidFill>
                  <a:schemeClr val="bg1"/>
                </a:solidFill>
              </a:rPr>
              <a:t>Understand the reasonableness of those fees</a:t>
            </a:r>
          </a:p>
          <a:p>
            <a:pPr marL="228600" indent="-228600">
              <a:spcBef>
                <a:spcPts val="0"/>
              </a:spcBef>
              <a:spcAft>
                <a:spcPts val="1800"/>
              </a:spcAft>
              <a:buClr>
                <a:schemeClr val="bg1"/>
              </a:buClr>
              <a:buFont typeface="Arial" panose="020B0604020202020204" pitchFamily="34" charset="0"/>
              <a:buChar char="•"/>
            </a:pPr>
            <a:r>
              <a:rPr lang="en-US" sz="2000" dirty="0">
                <a:solidFill>
                  <a:schemeClr val="bg1"/>
                </a:solidFill>
              </a:rPr>
              <a:t>Understand and decide how fees </a:t>
            </a:r>
            <a:br>
              <a:rPr lang="en-US" sz="2000" dirty="0">
                <a:solidFill>
                  <a:schemeClr val="bg1"/>
                </a:solidFill>
              </a:rPr>
            </a:br>
            <a:r>
              <a:rPr lang="en-US" sz="2000" dirty="0">
                <a:solidFill>
                  <a:schemeClr val="bg1"/>
                </a:solidFill>
              </a:rPr>
              <a:t>are paid to service providers</a:t>
            </a:r>
          </a:p>
          <a:p>
            <a:pPr marL="228600" indent="-228600">
              <a:spcBef>
                <a:spcPts val="0"/>
              </a:spcBef>
              <a:spcAft>
                <a:spcPts val="1800"/>
              </a:spcAft>
              <a:buClr>
                <a:schemeClr val="bg1"/>
              </a:buClr>
              <a:buFont typeface="Arial" panose="020B0604020202020204" pitchFamily="34" charset="0"/>
              <a:buChar char="•"/>
            </a:pPr>
            <a:endParaRPr lang="en-US" sz="2000" dirty="0">
              <a:solidFill>
                <a:schemeClr val="bg1"/>
              </a:solidFill>
            </a:endParaRPr>
          </a:p>
        </p:txBody>
      </p:sp>
      <p:sp>
        <p:nvSpPr>
          <p:cNvPr id="17" name="Rectangle 16">
            <a:extLst>
              <a:ext uri="{FF2B5EF4-FFF2-40B4-BE49-F238E27FC236}">
                <a16:creationId xmlns:a16="http://schemas.microsoft.com/office/drawing/2014/main" id="{4A90EB45-CF88-2F89-1A7C-CCE3725E6F89}"/>
              </a:ext>
            </a:extLst>
          </p:cNvPr>
          <p:cNvSpPr/>
          <p:nvPr/>
        </p:nvSpPr>
        <p:spPr>
          <a:xfrm>
            <a:off x="1012551" y="2197573"/>
            <a:ext cx="2562678" cy="1900464"/>
          </a:xfrm>
          <a:prstGeom prst="rect">
            <a:avLst/>
          </a:prstGeom>
          <a:solidFill>
            <a:srgbClr val="EBF8FE"/>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BBF0ADFA-4365-F06A-53C4-D0D237B685AB}"/>
              </a:ext>
            </a:extLst>
          </p:cNvPr>
          <p:cNvSpPr/>
          <p:nvPr/>
        </p:nvSpPr>
        <p:spPr>
          <a:xfrm>
            <a:off x="930323" y="2124582"/>
            <a:ext cx="2562678" cy="1900464"/>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 Placeholder 1">
            <a:extLst>
              <a:ext uri="{FF2B5EF4-FFF2-40B4-BE49-F238E27FC236}">
                <a16:creationId xmlns:a16="http://schemas.microsoft.com/office/drawing/2014/main" id="{CDBBBE0D-BBD2-F2EE-44AF-F1830C9E34FC}"/>
              </a:ext>
            </a:extLst>
          </p:cNvPr>
          <p:cNvSpPr txBox="1">
            <a:spLocks/>
          </p:cNvSpPr>
          <p:nvPr/>
        </p:nvSpPr>
        <p:spPr>
          <a:xfrm>
            <a:off x="1605829" y="2606334"/>
            <a:ext cx="1637975" cy="843153"/>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1200"/>
              </a:spcAft>
              <a:buClr>
                <a:srgbClr val="4D4E53"/>
              </a:buClr>
              <a:buNone/>
            </a:pPr>
            <a:r>
              <a:rPr lang="en-US" sz="2000" b="1" spc="-40" dirty="0">
                <a:solidFill>
                  <a:srgbClr val="333333"/>
                </a:solidFill>
              </a:rPr>
              <a:t>ERISA requires plan fiduciaries to:</a:t>
            </a:r>
          </a:p>
        </p:txBody>
      </p:sp>
      <p:sp>
        <p:nvSpPr>
          <p:cNvPr id="20" name="Rectangle 19">
            <a:extLst>
              <a:ext uri="{FF2B5EF4-FFF2-40B4-BE49-F238E27FC236}">
                <a16:creationId xmlns:a16="http://schemas.microsoft.com/office/drawing/2014/main" id="{91532C95-54FC-2921-7CCF-BE0CF5EAA35D}"/>
              </a:ext>
            </a:extLst>
          </p:cNvPr>
          <p:cNvSpPr/>
          <p:nvPr/>
        </p:nvSpPr>
        <p:spPr>
          <a:xfrm>
            <a:off x="952515" y="2128301"/>
            <a:ext cx="2562678" cy="1900464"/>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Box 23">
            <a:extLst>
              <a:ext uri="{FF2B5EF4-FFF2-40B4-BE49-F238E27FC236}">
                <a16:creationId xmlns:a16="http://schemas.microsoft.com/office/drawing/2014/main" id="{D420D5AD-15BD-40D3-3697-E587AB5155D8}"/>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25" name="Footer Placeholder 4">
            <a:extLst>
              <a:ext uri="{FF2B5EF4-FFF2-40B4-BE49-F238E27FC236}">
                <a16:creationId xmlns:a16="http://schemas.microsoft.com/office/drawing/2014/main" id="{47933C35-8BEF-6BC7-DF1B-E835B34E9B55}"/>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pic>
        <p:nvPicPr>
          <p:cNvPr id="5" name="Picture 4">
            <a:extLst>
              <a:ext uri="{FF2B5EF4-FFF2-40B4-BE49-F238E27FC236}">
                <a16:creationId xmlns:a16="http://schemas.microsoft.com/office/drawing/2014/main" id="{AA861376-4DC0-B9FE-DB54-B4434826742E}"/>
              </a:ext>
            </a:extLst>
          </p:cNvPr>
          <p:cNvPicPr>
            <a:picLocks noChangeAspect="1"/>
          </p:cNvPicPr>
          <p:nvPr/>
        </p:nvPicPr>
        <p:blipFill>
          <a:blip r:embed="rId3"/>
          <a:stretch>
            <a:fillRect/>
          </a:stretch>
        </p:blipFill>
        <p:spPr>
          <a:xfrm>
            <a:off x="1077256" y="2463532"/>
            <a:ext cx="586795" cy="586795"/>
          </a:xfrm>
          <a:prstGeom prst="rect">
            <a:avLst/>
          </a:prstGeom>
        </p:spPr>
      </p:pic>
      <p:sp>
        <p:nvSpPr>
          <p:cNvPr id="3" name="TextBox 7">
            <a:extLst>
              <a:ext uri="{FF2B5EF4-FFF2-40B4-BE49-F238E27FC236}">
                <a16:creationId xmlns:a16="http://schemas.microsoft.com/office/drawing/2014/main" id="{70374AA5-DE7E-5483-6944-04CFDF46A0F9}"/>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254301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683B5-E22F-4C46-6C59-FB72B2D06BA3}"/>
              </a:ext>
            </a:extLst>
          </p:cNvPr>
          <p:cNvSpPr/>
          <p:nvPr/>
        </p:nvSpPr>
        <p:spPr>
          <a:xfrm rot="10800000" flipH="1">
            <a:off x="0" y="-2"/>
            <a:ext cx="12192000" cy="6858002"/>
          </a:xfrm>
          <a:prstGeom prst="rect">
            <a:avLst/>
          </a:prstGeom>
          <a:gradFill rotWithShape="1">
            <a:gsLst>
              <a:gs pos="0">
                <a:srgbClr val="004C97"/>
              </a:gs>
              <a:gs pos="100000">
                <a:srgbClr val="0376D0"/>
              </a:gs>
            </a:gsLst>
            <a:lin ang="3600000" scaled="0"/>
          </a:gradFill>
          <a:ln w="9525" cap="flat" cmpd="sng" algn="ctr">
            <a:noFill/>
            <a:prstDash val="solid"/>
          </a:ln>
          <a:effectLst/>
        </p:spPr>
        <p:txBody>
          <a:bodyPr rtlCol="0" anchor="ctr"/>
          <a:lstStyle/>
          <a:p>
            <a:pPr algn="ctr" defTabSz="457092" eaLnBrk="0" fontAlgn="base" hangingPunct="0">
              <a:spcBef>
                <a:spcPct val="0"/>
              </a:spcBef>
              <a:spcAft>
                <a:spcPct val="0"/>
              </a:spcAft>
              <a:defRPr/>
            </a:pPr>
            <a:endParaRPr lang="en-US" sz="2400" kern="0" dirty="0">
              <a:solidFill>
                <a:prstClr val="white"/>
              </a:solidFill>
              <a:ea typeface="MS PGothic" panose="020B0600070205080204" pitchFamily="34" charset="-128"/>
              <a:cs typeface="Times New Roman"/>
            </a:endParaRPr>
          </a:p>
        </p:txBody>
      </p:sp>
      <p:sp>
        <p:nvSpPr>
          <p:cNvPr id="9" name="Title 1">
            <a:extLst>
              <a:ext uri="{FF2B5EF4-FFF2-40B4-BE49-F238E27FC236}">
                <a16:creationId xmlns:a16="http://schemas.microsoft.com/office/drawing/2014/main" id="{5608B32F-B0EE-36FA-F0F1-EFE07195CF6D}"/>
              </a:ext>
            </a:extLst>
          </p:cNvPr>
          <p:cNvSpPr txBox="1">
            <a:spLocks noChangeArrowheads="1"/>
          </p:cNvSpPr>
          <p:nvPr/>
        </p:nvSpPr>
        <p:spPr bwMode="auto">
          <a:xfrm>
            <a:off x="0" y="749815"/>
            <a:ext cx="12192000" cy="951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defTabSz="914400"/>
            <a:r>
              <a:rPr lang="en-US" altLang="en-US" sz="4400" kern="0" dirty="0">
                <a:latin typeface="FS Elliot Pro Light" panose="02000503040000020004" pitchFamily="2" charset="0"/>
              </a:rPr>
              <a:t>Plan administrative fee payment methods</a:t>
            </a:r>
          </a:p>
          <a:p>
            <a:pPr defTabSz="914400"/>
            <a:endParaRPr lang="en-US" altLang="en-US" sz="4400" kern="0" dirty="0">
              <a:latin typeface="FS Elliot Pro Light" panose="02000503040000020004" pitchFamily="2" charset="0"/>
            </a:endParaRPr>
          </a:p>
        </p:txBody>
      </p:sp>
      <p:sp>
        <p:nvSpPr>
          <p:cNvPr id="11" name="TextBox 10">
            <a:extLst>
              <a:ext uri="{FF2B5EF4-FFF2-40B4-BE49-F238E27FC236}">
                <a16:creationId xmlns:a16="http://schemas.microsoft.com/office/drawing/2014/main" id="{8B8C8CB3-4165-FAD0-26C0-B6DD85E7BAF6}"/>
              </a:ext>
            </a:extLst>
          </p:cNvPr>
          <p:cNvSpPr txBox="1"/>
          <p:nvPr/>
        </p:nvSpPr>
        <p:spPr>
          <a:xfrm>
            <a:off x="111683" y="6364538"/>
            <a:ext cx="3998284" cy="338554"/>
          </a:xfrm>
          <a:prstGeom prst="rect">
            <a:avLst/>
          </a:prstGeom>
          <a:noFill/>
        </p:spPr>
        <p:txBody>
          <a:bodyPr wrap="square" rtlCol="0">
            <a:spAutoFit/>
          </a:bodyPr>
          <a:lstStyle/>
          <a:p>
            <a:r>
              <a:rPr lang="en-US" sz="800" dirty="0">
                <a:solidFill>
                  <a:schemeClr val="bg1">
                    <a:alpha val="70319"/>
                  </a:schemeClr>
                </a:solidFill>
              </a:rPr>
              <a:t>Intended for financial professional and plan sponsor use.</a:t>
            </a:r>
          </a:p>
          <a:p>
            <a:endParaRPr lang="en-US" sz="800" dirty="0">
              <a:solidFill>
                <a:schemeClr val="bg1">
                  <a:alpha val="70319"/>
                </a:schemeClr>
              </a:solidFill>
            </a:endParaRPr>
          </a:p>
        </p:txBody>
      </p:sp>
      <p:sp>
        <p:nvSpPr>
          <p:cNvPr id="17" name="Footer Placeholder 4">
            <a:extLst>
              <a:ext uri="{FF2B5EF4-FFF2-40B4-BE49-F238E27FC236}">
                <a16:creationId xmlns:a16="http://schemas.microsoft.com/office/drawing/2014/main" id="{708151D3-876F-CF50-DFDD-16EB722664D2}"/>
              </a:ext>
            </a:extLst>
          </p:cNvPr>
          <p:cNvSpPr txBox="1">
            <a:spLocks/>
          </p:cNvSpPr>
          <p:nvPr/>
        </p:nvSpPr>
        <p:spPr>
          <a:xfrm>
            <a:off x="111683" y="6528589"/>
            <a:ext cx="38608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alpha val="70000"/>
                  </a:schemeClr>
                </a:solidFill>
              </a:rPr>
              <a:t>PQ11486W-04 | 2846865-042023 | 05/2023</a:t>
            </a:r>
          </a:p>
        </p:txBody>
      </p:sp>
      <p:sp>
        <p:nvSpPr>
          <p:cNvPr id="7" name="TextBox 6">
            <a:extLst>
              <a:ext uri="{FF2B5EF4-FFF2-40B4-BE49-F238E27FC236}">
                <a16:creationId xmlns:a16="http://schemas.microsoft.com/office/drawing/2014/main" id="{64C06E38-45AC-014C-5EB0-E09ED3474C0F}"/>
              </a:ext>
            </a:extLst>
          </p:cNvPr>
          <p:cNvSpPr txBox="1"/>
          <p:nvPr/>
        </p:nvSpPr>
        <p:spPr>
          <a:xfrm>
            <a:off x="7175469" y="5184507"/>
            <a:ext cx="2160555" cy="343107"/>
          </a:xfrm>
          <a:prstGeom prst="rect">
            <a:avLst/>
          </a:prstGeom>
          <a:noFill/>
        </p:spPr>
        <p:txBody>
          <a:bodyPr wrap="square">
            <a:spAutoFit/>
          </a:bodyPr>
          <a:lstStyle/>
          <a:p>
            <a:pPr algn="ctr" defTabSz="816649">
              <a:lnSpc>
                <a:spcPct val="90000"/>
              </a:lnSpc>
            </a:pPr>
            <a:r>
              <a:rPr lang="en-US" b="1" dirty="0">
                <a:solidFill>
                  <a:schemeClr val="bg1"/>
                </a:solidFill>
                <a:latin typeface="FS Elliot Pro"/>
                <a:cs typeface="FS Elliot Pro"/>
              </a:rPr>
              <a:t>Asset-based % </a:t>
            </a:r>
          </a:p>
        </p:txBody>
      </p:sp>
      <p:sp>
        <p:nvSpPr>
          <p:cNvPr id="12" name="TextBox 11">
            <a:extLst>
              <a:ext uri="{FF2B5EF4-FFF2-40B4-BE49-F238E27FC236}">
                <a16:creationId xmlns:a16="http://schemas.microsoft.com/office/drawing/2014/main" id="{CE48A5E8-C498-8C96-8796-4B6AD4AC1BC4}"/>
              </a:ext>
            </a:extLst>
          </p:cNvPr>
          <p:cNvSpPr txBox="1"/>
          <p:nvPr/>
        </p:nvSpPr>
        <p:spPr>
          <a:xfrm>
            <a:off x="9100279" y="5184507"/>
            <a:ext cx="1771937" cy="343107"/>
          </a:xfrm>
          <a:prstGeom prst="rect">
            <a:avLst/>
          </a:prstGeom>
          <a:noFill/>
        </p:spPr>
        <p:txBody>
          <a:bodyPr wrap="square">
            <a:spAutoFit/>
          </a:bodyPr>
          <a:lstStyle/>
          <a:p>
            <a:pPr algn="ctr" defTabSz="816649">
              <a:lnSpc>
                <a:spcPct val="90000"/>
              </a:lnSpc>
            </a:pPr>
            <a:r>
              <a:rPr lang="en-US" b="1" dirty="0">
                <a:solidFill>
                  <a:schemeClr val="bg1"/>
                </a:solidFill>
                <a:latin typeface="FS Elliot Pro"/>
                <a:cs typeface="FS Elliot Pro"/>
              </a:rPr>
              <a:t>Per-head $</a:t>
            </a:r>
          </a:p>
        </p:txBody>
      </p:sp>
      <p:grpSp>
        <p:nvGrpSpPr>
          <p:cNvPr id="45" name="Group 44">
            <a:extLst>
              <a:ext uri="{FF2B5EF4-FFF2-40B4-BE49-F238E27FC236}">
                <a16:creationId xmlns:a16="http://schemas.microsoft.com/office/drawing/2014/main" id="{E83E9989-7BBD-BE28-D7CC-914ECB551F56}"/>
              </a:ext>
            </a:extLst>
          </p:cNvPr>
          <p:cNvGrpSpPr/>
          <p:nvPr/>
        </p:nvGrpSpPr>
        <p:grpSpPr>
          <a:xfrm>
            <a:off x="1684219" y="2213637"/>
            <a:ext cx="8823562" cy="2716120"/>
            <a:chOff x="1294772" y="2072164"/>
            <a:chExt cx="5150426" cy="1585435"/>
          </a:xfrm>
        </p:grpSpPr>
        <p:sp>
          <p:nvSpPr>
            <p:cNvPr id="46" name="Oval 45">
              <a:extLst>
                <a:ext uri="{FF2B5EF4-FFF2-40B4-BE49-F238E27FC236}">
                  <a16:creationId xmlns:a16="http://schemas.microsoft.com/office/drawing/2014/main" id="{798CD1B5-CBF6-8A9C-AAD6-BB951EEEA7CB}"/>
                </a:ext>
              </a:extLst>
            </p:cNvPr>
            <p:cNvSpPr/>
            <p:nvPr/>
          </p:nvSpPr>
          <p:spPr>
            <a:xfrm>
              <a:off x="1294772" y="2072164"/>
              <a:ext cx="1547335" cy="1547335"/>
            </a:xfrm>
            <a:prstGeom prst="ellipse">
              <a:avLst/>
            </a:prstGeom>
            <a:solidFill>
              <a:srgbClr val="57FFF5"/>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47" name="Oval 46">
              <a:extLst>
                <a:ext uri="{FF2B5EF4-FFF2-40B4-BE49-F238E27FC236}">
                  <a16:creationId xmlns:a16="http://schemas.microsoft.com/office/drawing/2014/main" id="{8B16AE60-AF89-A7EE-9EE9-E757EEBC7B65}"/>
                </a:ext>
              </a:extLst>
            </p:cNvPr>
            <p:cNvSpPr/>
            <p:nvPr/>
          </p:nvSpPr>
          <p:spPr>
            <a:xfrm>
              <a:off x="3084886" y="2072164"/>
              <a:ext cx="1547335" cy="1547335"/>
            </a:xfrm>
            <a:prstGeom prst="ellipse">
              <a:avLst/>
            </a:prstGeom>
            <a:solidFill>
              <a:srgbClr val="57FFF5"/>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48" name="Oval 47">
              <a:extLst>
                <a:ext uri="{FF2B5EF4-FFF2-40B4-BE49-F238E27FC236}">
                  <a16:creationId xmlns:a16="http://schemas.microsoft.com/office/drawing/2014/main" id="{849678FB-556C-2605-1FD8-B1AF4FB378D5}"/>
                </a:ext>
              </a:extLst>
            </p:cNvPr>
            <p:cNvSpPr/>
            <p:nvPr/>
          </p:nvSpPr>
          <p:spPr>
            <a:xfrm>
              <a:off x="4874997" y="2072164"/>
              <a:ext cx="1547335" cy="1547335"/>
            </a:xfrm>
            <a:prstGeom prst="ellipse">
              <a:avLst/>
            </a:prstGeom>
            <a:solidFill>
              <a:srgbClr val="57FFF5"/>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49" name="Oval 48">
              <a:extLst>
                <a:ext uri="{FF2B5EF4-FFF2-40B4-BE49-F238E27FC236}">
                  <a16:creationId xmlns:a16="http://schemas.microsoft.com/office/drawing/2014/main" id="{BD3E22FE-157E-9E87-39F1-AFBF5F268388}"/>
                </a:ext>
              </a:extLst>
            </p:cNvPr>
            <p:cNvSpPr/>
            <p:nvPr/>
          </p:nvSpPr>
          <p:spPr>
            <a:xfrm>
              <a:off x="1317632" y="2110264"/>
              <a:ext cx="1547335" cy="1547335"/>
            </a:xfrm>
            <a:prstGeom prst="ellipse">
              <a:avLst/>
            </a:prstGeom>
            <a:noFill/>
            <a:ln w="19050" cap="flat" cmpd="sng" algn="ctr">
              <a:solidFill>
                <a:srgbClr val="004B95"/>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50" name="Oval 49">
              <a:extLst>
                <a:ext uri="{FF2B5EF4-FFF2-40B4-BE49-F238E27FC236}">
                  <a16:creationId xmlns:a16="http://schemas.microsoft.com/office/drawing/2014/main" id="{3CFCAD2F-9395-7596-5E73-63A1064191AC}"/>
                </a:ext>
              </a:extLst>
            </p:cNvPr>
            <p:cNvSpPr/>
            <p:nvPr/>
          </p:nvSpPr>
          <p:spPr>
            <a:xfrm>
              <a:off x="3107748" y="2110264"/>
              <a:ext cx="1547335" cy="1547335"/>
            </a:xfrm>
            <a:prstGeom prst="ellipse">
              <a:avLst/>
            </a:prstGeom>
            <a:noFill/>
            <a:ln w="19050" cap="flat" cmpd="sng" algn="ctr">
              <a:solidFill>
                <a:srgbClr val="004B95"/>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sp>
          <p:nvSpPr>
            <p:cNvPr id="51" name="Oval 50">
              <a:extLst>
                <a:ext uri="{FF2B5EF4-FFF2-40B4-BE49-F238E27FC236}">
                  <a16:creationId xmlns:a16="http://schemas.microsoft.com/office/drawing/2014/main" id="{9AA6FF0B-5E53-87E5-5B10-1D5000271C05}"/>
                </a:ext>
              </a:extLst>
            </p:cNvPr>
            <p:cNvSpPr/>
            <p:nvPr/>
          </p:nvSpPr>
          <p:spPr>
            <a:xfrm>
              <a:off x="4897863" y="2110264"/>
              <a:ext cx="1547335" cy="1547335"/>
            </a:xfrm>
            <a:prstGeom prst="ellipse">
              <a:avLst/>
            </a:prstGeom>
            <a:noFill/>
            <a:ln w="19050" cap="flat" cmpd="sng" algn="ctr">
              <a:solidFill>
                <a:srgbClr val="004B95"/>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Times New Roman"/>
              </a:endParaRPr>
            </a:p>
          </p:txBody>
        </p:sp>
      </p:grpSp>
      <p:sp>
        <p:nvSpPr>
          <p:cNvPr id="52" name="TextBox 51">
            <a:extLst>
              <a:ext uri="{FF2B5EF4-FFF2-40B4-BE49-F238E27FC236}">
                <a16:creationId xmlns:a16="http://schemas.microsoft.com/office/drawing/2014/main" id="{3508BAA3-0F78-2A93-C07A-83C079936C3C}"/>
              </a:ext>
            </a:extLst>
          </p:cNvPr>
          <p:cNvSpPr txBox="1"/>
          <p:nvPr/>
        </p:nvSpPr>
        <p:spPr>
          <a:xfrm>
            <a:off x="4768101" y="3539238"/>
            <a:ext cx="2650858" cy="923330"/>
          </a:xfrm>
          <a:prstGeom prst="rect">
            <a:avLst/>
          </a:prstGeom>
          <a:noFill/>
        </p:spPr>
        <p:txBody>
          <a:bodyPr wrap="square" rtlCol="0">
            <a:spAutoFit/>
          </a:bodyPr>
          <a:lstStyle/>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Investment Revenue </a:t>
            </a:r>
          </a:p>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sharing</a:t>
            </a:r>
          </a:p>
        </p:txBody>
      </p:sp>
      <p:sp>
        <p:nvSpPr>
          <p:cNvPr id="53" name="TextBox 52">
            <a:extLst>
              <a:ext uri="{FF2B5EF4-FFF2-40B4-BE49-F238E27FC236}">
                <a16:creationId xmlns:a16="http://schemas.microsoft.com/office/drawing/2014/main" id="{BCD519EF-9348-1DE3-324E-33E0D26664E4}"/>
              </a:ext>
            </a:extLst>
          </p:cNvPr>
          <p:cNvSpPr txBox="1"/>
          <p:nvPr/>
        </p:nvSpPr>
        <p:spPr>
          <a:xfrm>
            <a:off x="7833091" y="3539238"/>
            <a:ext cx="2650858" cy="646331"/>
          </a:xfrm>
          <a:prstGeom prst="rect">
            <a:avLst/>
          </a:prstGeom>
          <a:noFill/>
        </p:spPr>
        <p:txBody>
          <a:bodyPr wrap="square" rtlCol="0">
            <a:spAutoFit/>
          </a:bodyPr>
          <a:lstStyle/>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Deducted </a:t>
            </a:r>
          </a:p>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fees</a:t>
            </a:r>
          </a:p>
        </p:txBody>
      </p:sp>
      <p:sp>
        <p:nvSpPr>
          <p:cNvPr id="54" name="TextBox 53">
            <a:extLst>
              <a:ext uri="{FF2B5EF4-FFF2-40B4-BE49-F238E27FC236}">
                <a16:creationId xmlns:a16="http://schemas.microsoft.com/office/drawing/2014/main" id="{0197CEB6-EC74-2858-3FEE-0E9F9F4E2B32}"/>
              </a:ext>
            </a:extLst>
          </p:cNvPr>
          <p:cNvSpPr txBox="1"/>
          <p:nvPr/>
        </p:nvSpPr>
        <p:spPr>
          <a:xfrm>
            <a:off x="1678874" y="3545314"/>
            <a:ext cx="2650858" cy="646331"/>
          </a:xfrm>
          <a:prstGeom prst="rect">
            <a:avLst/>
          </a:prstGeom>
          <a:noFill/>
        </p:spPr>
        <p:txBody>
          <a:bodyPr wrap="square" rtlCol="0">
            <a:spAutoFit/>
          </a:bodyPr>
          <a:lstStyle/>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Billed </a:t>
            </a:r>
          </a:p>
          <a:p>
            <a:pPr algn="ctr" defTabSz="914400" eaLnBrk="0" fontAlgn="base" hangingPunct="0">
              <a:spcBef>
                <a:spcPct val="0"/>
              </a:spcBef>
              <a:spcAft>
                <a:spcPct val="0"/>
              </a:spcAft>
            </a:pPr>
            <a:r>
              <a:rPr lang="en-US" b="1" cap="all" dirty="0">
                <a:solidFill>
                  <a:srgbClr val="004A93"/>
                </a:solidFill>
                <a:ea typeface="MS PGothic" panose="020B0600070205080204" pitchFamily="34" charset="-128"/>
                <a:cs typeface="Times New Roman"/>
              </a:rPr>
              <a:t>fees</a:t>
            </a:r>
          </a:p>
        </p:txBody>
      </p:sp>
      <p:cxnSp>
        <p:nvCxnSpPr>
          <p:cNvPr id="58" name="Straight Connector 57">
            <a:extLst>
              <a:ext uri="{FF2B5EF4-FFF2-40B4-BE49-F238E27FC236}">
                <a16:creationId xmlns:a16="http://schemas.microsoft.com/office/drawing/2014/main" id="{A906C07F-87FB-572A-1719-9CBFF764A76D}"/>
              </a:ext>
            </a:extLst>
          </p:cNvPr>
          <p:cNvCxnSpPr>
            <a:cxnSpLocks/>
          </p:cNvCxnSpPr>
          <p:nvPr/>
        </p:nvCxnSpPr>
        <p:spPr>
          <a:xfrm>
            <a:off x="9186755" y="5124592"/>
            <a:ext cx="0" cy="487516"/>
          </a:xfrm>
          <a:prstGeom prst="line">
            <a:avLst/>
          </a:prstGeom>
          <a:ln w="1270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pic>
        <p:nvPicPr>
          <p:cNvPr id="60" name="Graphic 59">
            <a:extLst>
              <a:ext uri="{FF2B5EF4-FFF2-40B4-BE49-F238E27FC236}">
                <a16:creationId xmlns:a16="http://schemas.microsoft.com/office/drawing/2014/main" id="{8EB09904-E89B-F124-9667-6A73FA954A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8964" y="2891889"/>
            <a:ext cx="454152" cy="454152"/>
          </a:xfrm>
          <a:prstGeom prst="rect">
            <a:avLst/>
          </a:prstGeom>
        </p:spPr>
      </p:pic>
      <p:pic>
        <p:nvPicPr>
          <p:cNvPr id="62" name="Graphic 61">
            <a:extLst>
              <a:ext uri="{FF2B5EF4-FFF2-40B4-BE49-F238E27FC236}">
                <a16:creationId xmlns:a16="http://schemas.microsoft.com/office/drawing/2014/main" id="{3D724588-81F0-103F-CD43-49DBC4E5FB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16232" y="2886441"/>
            <a:ext cx="510921" cy="454152"/>
          </a:xfrm>
          <a:prstGeom prst="rect">
            <a:avLst/>
          </a:prstGeom>
        </p:spPr>
      </p:pic>
      <p:pic>
        <p:nvPicPr>
          <p:cNvPr id="64" name="Graphic 63">
            <a:extLst>
              <a:ext uri="{FF2B5EF4-FFF2-40B4-BE49-F238E27FC236}">
                <a16:creationId xmlns:a16="http://schemas.microsoft.com/office/drawing/2014/main" id="{0DEE3BFC-CAC6-ECB9-97D2-8658976B31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54875" y="2890137"/>
            <a:ext cx="454152" cy="454152"/>
          </a:xfrm>
          <a:prstGeom prst="rect">
            <a:avLst/>
          </a:prstGeom>
        </p:spPr>
      </p:pic>
      <p:sp>
        <p:nvSpPr>
          <p:cNvPr id="2" name="TextBox 7">
            <a:extLst>
              <a:ext uri="{FF2B5EF4-FFF2-40B4-BE49-F238E27FC236}">
                <a16:creationId xmlns:a16="http://schemas.microsoft.com/office/drawing/2014/main" id="{846DB9E3-37AA-3F1A-5432-47BAA0D060B9}"/>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120594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A848A-AF33-CA34-BF47-E1151A5D1AC7}"/>
              </a:ext>
            </a:extLst>
          </p:cNvPr>
          <p:cNvSpPr/>
          <p:nvPr/>
        </p:nvSpPr>
        <p:spPr>
          <a:xfrm rot="10800000">
            <a:off x="837788" y="2382433"/>
            <a:ext cx="10516011" cy="3570498"/>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7AE27A1-4DA0-076E-94AE-6ED5BE2EFC1F}"/>
              </a:ext>
            </a:extLst>
          </p:cNvPr>
          <p:cNvSpPr/>
          <p:nvPr/>
        </p:nvSpPr>
        <p:spPr>
          <a:xfrm>
            <a:off x="0" y="-4374"/>
            <a:ext cx="12192000" cy="1893181"/>
          </a:xfrm>
          <a:prstGeom prst="rect">
            <a:avLst/>
          </a:prstGeom>
          <a:gradFill flip="none" rotWithShape="1">
            <a:gsLst>
              <a:gs pos="25000">
                <a:srgbClr val="004C97"/>
              </a:gs>
              <a:gs pos="99000">
                <a:srgbClr val="0091DA"/>
              </a:gs>
            </a:gsLst>
            <a:lin ang="18900000" scaled="1"/>
            <a:tileRect/>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942" b="0" i="0" u="none" strike="noStrike" kern="0" cap="none" spc="0" normalizeH="0" baseline="0" noProof="0" dirty="0">
              <a:ln>
                <a:noFill/>
              </a:ln>
              <a:solidFill>
                <a:prstClr val="white"/>
              </a:solidFill>
              <a:effectLst/>
              <a:uLnTx/>
              <a:uFillTx/>
              <a:latin typeface="FS Elliot Pro"/>
              <a:ea typeface="+mn-ea"/>
              <a:cs typeface="+mn-cs"/>
            </a:endParaRPr>
          </a:p>
        </p:txBody>
      </p:sp>
      <p:sp>
        <p:nvSpPr>
          <p:cNvPr id="4" name="Title 3"/>
          <p:cNvSpPr>
            <a:spLocks noGrp="1"/>
          </p:cNvSpPr>
          <p:nvPr>
            <p:ph type="title"/>
          </p:nvPr>
        </p:nvSpPr>
        <p:spPr>
          <a:xfrm>
            <a:off x="763092" y="821477"/>
            <a:ext cx="8975267" cy="824443"/>
          </a:xfrm>
        </p:spPr>
        <p:txBody>
          <a:bodyPr>
            <a:noAutofit/>
          </a:bodyPr>
          <a:lstStyle/>
          <a:p>
            <a:pPr>
              <a:lnSpc>
                <a:spcPct val="90000"/>
              </a:lnSpc>
            </a:pPr>
            <a:r>
              <a:rPr lang="en-US" sz="4400" dirty="0">
                <a:solidFill>
                  <a:schemeClr val="bg1"/>
                </a:solidFill>
                <a:latin typeface="FS Elliot Pro Light"/>
                <a:cs typeface="FS Elliot Pro Light"/>
              </a:rPr>
              <a:t>Revenue sharing and participants</a:t>
            </a:r>
          </a:p>
        </p:txBody>
      </p:sp>
      <p:cxnSp>
        <p:nvCxnSpPr>
          <p:cNvPr id="8" name="Straight Connector 7"/>
          <p:cNvCxnSpPr>
            <a:cxnSpLocks/>
          </p:cNvCxnSpPr>
          <p:nvPr/>
        </p:nvCxnSpPr>
        <p:spPr>
          <a:xfrm>
            <a:off x="4103056" y="2814010"/>
            <a:ext cx="0" cy="2455562"/>
          </a:xfrm>
          <a:prstGeom prst="line">
            <a:avLst/>
          </a:prstGeom>
          <a:ln w="952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623047" y="4139940"/>
            <a:ext cx="708625" cy="1129632"/>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2"/>
          <p:cNvSpPr>
            <a:spLocks noGrp="1"/>
          </p:cNvSpPr>
          <p:nvPr>
            <p:ph type="body" sz="quarter" idx="11"/>
          </p:nvPr>
        </p:nvSpPr>
        <p:spPr>
          <a:xfrm>
            <a:off x="3221923" y="2736243"/>
            <a:ext cx="866729" cy="3092278"/>
          </a:xfrm>
        </p:spPr>
        <p:txBody>
          <a:bodyPr>
            <a:noAutofit/>
          </a:bodyPr>
          <a:lstStyle/>
          <a:p>
            <a:pPr algn="r">
              <a:lnSpc>
                <a:spcPts val="2680"/>
              </a:lnSpc>
            </a:pPr>
            <a:r>
              <a:rPr lang="en-US" sz="1200" dirty="0">
                <a:solidFill>
                  <a:srgbClr val="333333"/>
                </a:solidFill>
              </a:rPr>
              <a:t>%</a:t>
            </a:r>
          </a:p>
          <a:p>
            <a:pPr algn="r">
              <a:lnSpc>
                <a:spcPts val="2680"/>
              </a:lnSpc>
            </a:pPr>
            <a:r>
              <a:rPr lang="en-US" sz="1200" dirty="0">
                <a:solidFill>
                  <a:srgbClr val="333333"/>
                </a:solidFill>
              </a:rPr>
              <a:t>0.50</a:t>
            </a:r>
          </a:p>
          <a:p>
            <a:pPr algn="r">
              <a:lnSpc>
                <a:spcPts val="2680"/>
              </a:lnSpc>
            </a:pPr>
            <a:r>
              <a:rPr lang="en-US" sz="1200" dirty="0">
                <a:solidFill>
                  <a:srgbClr val="333333"/>
                </a:solidFill>
              </a:rPr>
              <a:t>0.40</a:t>
            </a:r>
          </a:p>
          <a:p>
            <a:pPr algn="r">
              <a:lnSpc>
                <a:spcPts val="2680"/>
              </a:lnSpc>
            </a:pPr>
            <a:r>
              <a:rPr lang="en-US" sz="1200" dirty="0">
                <a:solidFill>
                  <a:srgbClr val="333333"/>
                </a:solidFill>
              </a:rPr>
              <a:t>0.30</a:t>
            </a:r>
          </a:p>
          <a:p>
            <a:pPr algn="r">
              <a:lnSpc>
                <a:spcPts val="2680"/>
              </a:lnSpc>
            </a:pPr>
            <a:r>
              <a:rPr lang="en-US" sz="1200" dirty="0">
                <a:solidFill>
                  <a:srgbClr val="333333"/>
                </a:solidFill>
              </a:rPr>
              <a:t>0.20</a:t>
            </a:r>
          </a:p>
          <a:p>
            <a:pPr algn="r">
              <a:lnSpc>
                <a:spcPts val="2680"/>
              </a:lnSpc>
            </a:pPr>
            <a:r>
              <a:rPr lang="en-US" sz="1200" dirty="0">
                <a:solidFill>
                  <a:srgbClr val="333333"/>
                </a:solidFill>
              </a:rPr>
              <a:t>0.10</a:t>
            </a:r>
          </a:p>
          <a:p>
            <a:pPr algn="r">
              <a:lnSpc>
                <a:spcPts val="2680"/>
              </a:lnSpc>
            </a:pPr>
            <a:r>
              <a:rPr lang="en-US" sz="1200" dirty="0">
                <a:solidFill>
                  <a:srgbClr val="333333"/>
                </a:solidFill>
              </a:rPr>
              <a:t>0</a:t>
            </a:r>
          </a:p>
        </p:txBody>
      </p:sp>
      <p:sp>
        <p:nvSpPr>
          <p:cNvPr id="20" name="Rectangle 19"/>
          <p:cNvSpPr/>
          <p:nvPr/>
        </p:nvSpPr>
        <p:spPr>
          <a:xfrm>
            <a:off x="5895735" y="3404678"/>
            <a:ext cx="708625" cy="1864895"/>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9627521" y="3952700"/>
            <a:ext cx="708625" cy="1315294"/>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8367265" y="4501974"/>
            <a:ext cx="708625" cy="764052"/>
          </a:xfrm>
          <a:prstGeom prst="rect">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2"/>
          <p:cNvSpPr>
            <a:spLocks noGrp="1"/>
          </p:cNvSpPr>
          <p:nvPr>
            <p:ph type="body" sz="quarter" idx="11"/>
          </p:nvPr>
        </p:nvSpPr>
        <p:spPr>
          <a:xfrm>
            <a:off x="4447920" y="3796624"/>
            <a:ext cx="1093101" cy="249737"/>
          </a:xfrm>
        </p:spPr>
        <p:txBody>
          <a:bodyPr vert="horz" lIns="0" tIns="0" rIns="0" bIns="0" rtlCol="0" anchor="ctr">
            <a:noAutofit/>
          </a:bodyPr>
          <a:lstStyle/>
          <a:p>
            <a:pPr algn="ctr">
              <a:lnSpc>
                <a:spcPts val="2680"/>
              </a:lnSpc>
              <a:spcBef>
                <a:spcPts val="0"/>
              </a:spcBef>
            </a:pPr>
            <a:r>
              <a:rPr lang="en-US" sz="1400" b="1" dirty="0">
                <a:solidFill>
                  <a:srgbClr val="0076CF"/>
                </a:solidFill>
              </a:rPr>
              <a:t>0.30%</a:t>
            </a:r>
            <a:endParaRPr lang="en-US" sz="1100" b="1" dirty="0">
              <a:solidFill>
                <a:srgbClr val="0076CF"/>
              </a:solidFill>
            </a:endParaRPr>
          </a:p>
        </p:txBody>
      </p:sp>
      <p:sp>
        <p:nvSpPr>
          <p:cNvPr id="25" name="Text Placeholder 2"/>
          <p:cNvSpPr>
            <a:spLocks noGrp="1"/>
          </p:cNvSpPr>
          <p:nvPr>
            <p:ph type="body" sz="quarter" idx="11"/>
          </p:nvPr>
        </p:nvSpPr>
        <p:spPr>
          <a:xfrm>
            <a:off x="9435283" y="3625006"/>
            <a:ext cx="1093101" cy="249737"/>
          </a:xfrm>
        </p:spPr>
        <p:txBody>
          <a:bodyPr vert="horz" lIns="0" tIns="0" rIns="0" bIns="0" rtlCol="0" anchor="ctr">
            <a:noAutofit/>
          </a:bodyPr>
          <a:lstStyle/>
          <a:p>
            <a:pPr algn="ctr">
              <a:lnSpc>
                <a:spcPts val="2680"/>
              </a:lnSpc>
              <a:spcBef>
                <a:spcPts val="0"/>
              </a:spcBef>
            </a:pPr>
            <a:r>
              <a:rPr lang="en-US" sz="1400" b="1" dirty="0">
                <a:solidFill>
                  <a:srgbClr val="0076CF"/>
                </a:solidFill>
              </a:rPr>
              <a:t>0.35%</a:t>
            </a:r>
            <a:endParaRPr lang="en-US" sz="1100" b="1" dirty="0">
              <a:solidFill>
                <a:srgbClr val="0076CF"/>
              </a:solidFill>
            </a:endParaRPr>
          </a:p>
        </p:txBody>
      </p:sp>
      <p:cxnSp>
        <p:nvCxnSpPr>
          <p:cNvPr id="24" name="Straight Connector 23"/>
          <p:cNvCxnSpPr>
            <a:cxnSpLocks/>
          </p:cNvCxnSpPr>
          <p:nvPr/>
        </p:nvCxnSpPr>
        <p:spPr>
          <a:xfrm>
            <a:off x="4118069" y="4133925"/>
            <a:ext cx="6754191" cy="0"/>
          </a:xfrm>
          <a:prstGeom prst="line">
            <a:avLst/>
          </a:prstGeom>
          <a:ln w="22225" cap="rnd">
            <a:solidFill>
              <a:srgbClr val="33333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4103056" y="5262636"/>
            <a:ext cx="6800031" cy="2258"/>
          </a:xfrm>
          <a:prstGeom prst="line">
            <a:avLst/>
          </a:prstGeom>
          <a:ln w="952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35" name="Text Placeholder 2"/>
          <p:cNvSpPr>
            <a:spLocks noGrp="1"/>
          </p:cNvSpPr>
          <p:nvPr>
            <p:ph type="body" sz="quarter" idx="11"/>
          </p:nvPr>
        </p:nvSpPr>
        <p:spPr>
          <a:xfrm>
            <a:off x="5703497" y="3081166"/>
            <a:ext cx="1093101" cy="249737"/>
          </a:xfrm>
        </p:spPr>
        <p:txBody>
          <a:bodyPr vert="horz" lIns="0" tIns="0" rIns="0" bIns="0" rtlCol="0" anchor="ctr">
            <a:noAutofit/>
          </a:bodyPr>
          <a:lstStyle/>
          <a:p>
            <a:pPr algn="ctr">
              <a:lnSpc>
                <a:spcPts val="2680"/>
              </a:lnSpc>
              <a:spcBef>
                <a:spcPts val="0"/>
              </a:spcBef>
            </a:pPr>
            <a:r>
              <a:rPr lang="en-US" sz="1400" b="1" dirty="0">
                <a:solidFill>
                  <a:srgbClr val="0076CF"/>
                </a:solidFill>
              </a:rPr>
              <a:t>0.49%</a:t>
            </a:r>
            <a:endParaRPr lang="en-US" sz="1100" b="1" dirty="0">
              <a:solidFill>
                <a:srgbClr val="0076CF"/>
              </a:solidFill>
            </a:endParaRPr>
          </a:p>
        </p:txBody>
      </p:sp>
      <p:sp>
        <p:nvSpPr>
          <p:cNvPr id="36" name="Text Placeholder 2"/>
          <p:cNvSpPr>
            <a:spLocks noGrp="1"/>
          </p:cNvSpPr>
          <p:nvPr>
            <p:ph type="body" sz="quarter" idx="11"/>
          </p:nvPr>
        </p:nvSpPr>
        <p:spPr>
          <a:xfrm>
            <a:off x="8175027" y="4182733"/>
            <a:ext cx="1093101" cy="249737"/>
          </a:xfrm>
        </p:spPr>
        <p:txBody>
          <a:bodyPr vert="horz" lIns="0" tIns="0" rIns="0" bIns="0" rtlCol="0" anchor="ctr">
            <a:noAutofit/>
          </a:bodyPr>
          <a:lstStyle/>
          <a:p>
            <a:pPr algn="ctr">
              <a:lnSpc>
                <a:spcPts val="2680"/>
              </a:lnSpc>
              <a:spcBef>
                <a:spcPts val="0"/>
              </a:spcBef>
            </a:pPr>
            <a:r>
              <a:rPr lang="en-US" sz="1400" b="1" dirty="0">
                <a:solidFill>
                  <a:srgbClr val="0076CF"/>
                </a:solidFill>
              </a:rPr>
              <a:t>0.21%</a:t>
            </a:r>
            <a:endParaRPr lang="en-US" sz="1100" b="1" dirty="0">
              <a:solidFill>
                <a:srgbClr val="0076CF"/>
              </a:solidFill>
            </a:endParaRPr>
          </a:p>
        </p:txBody>
      </p:sp>
      <p:sp>
        <p:nvSpPr>
          <p:cNvPr id="37" name="Text Placeholder 2"/>
          <p:cNvSpPr>
            <a:spLocks noGrp="1"/>
          </p:cNvSpPr>
          <p:nvPr>
            <p:ph type="body" sz="quarter" idx="11"/>
          </p:nvPr>
        </p:nvSpPr>
        <p:spPr>
          <a:xfrm>
            <a:off x="6992757" y="4940459"/>
            <a:ext cx="1093101" cy="249737"/>
          </a:xfrm>
        </p:spPr>
        <p:txBody>
          <a:bodyPr vert="horz" lIns="0" tIns="0" rIns="0" bIns="0" rtlCol="0" anchor="ctr">
            <a:noAutofit/>
          </a:bodyPr>
          <a:lstStyle/>
          <a:p>
            <a:pPr algn="ctr">
              <a:lnSpc>
                <a:spcPts val="2680"/>
              </a:lnSpc>
              <a:spcBef>
                <a:spcPts val="0"/>
              </a:spcBef>
            </a:pPr>
            <a:r>
              <a:rPr lang="en-US" sz="1400" b="1" dirty="0">
                <a:solidFill>
                  <a:srgbClr val="0076CF"/>
                </a:solidFill>
              </a:rPr>
              <a:t>0.00%</a:t>
            </a:r>
            <a:endParaRPr lang="en-US" sz="1100" b="1" dirty="0">
              <a:solidFill>
                <a:srgbClr val="0076CF"/>
              </a:solidFill>
            </a:endParaRPr>
          </a:p>
        </p:txBody>
      </p:sp>
      <p:sp>
        <p:nvSpPr>
          <p:cNvPr id="26" name="Text Placeholder 2"/>
          <p:cNvSpPr>
            <a:spLocks noGrp="1"/>
          </p:cNvSpPr>
          <p:nvPr>
            <p:ph type="body" sz="quarter" idx="11"/>
          </p:nvPr>
        </p:nvSpPr>
        <p:spPr>
          <a:xfrm>
            <a:off x="4358353" y="5375081"/>
            <a:ext cx="1219545" cy="342482"/>
          </a:xfrm>
        </p:spPr>
        <p:txBody>
          <a:bodyPr vert="horz" wrap="none" lIns="0" tIns="0" rIns="0" bIns="0" rtlCol="0" anchor="t">
            <a:noAutofit/>
          </a:bodyPr>
          <a:lstStyle/>
          <a:p>
            <a:pPr algn="ctr">
              <a:lnSpc>
                <a:spcPts val="1200"/>
              </a:lnSpc>
              <a:spcBef>
                <a:spcPts val="0"/>
              </a:spcBef>
            </a:pPr>
            <a:r>
              <a:rPr lang="en-US" sz="1200" b="1" dirty="0">
                <a:solidFill>
                  <a:srgbClr val="0076CF"/>
                </a:solidFill>
              </a:rPr>
              <a:t>John</a:t>
            </a:r>
          </a:p>
          <a:p>
            <a:pPr algn="ctr">
              <a:lnSpc>
                <a:spcPts val="1200"/>
              </a:lnSpc>
              <a:spcBef>
                <a:spcPts val="0"/>
              </a:spcBef>
            </a:pPr>
            <a:r>
              <a:rPr lang="en-US" sz="1200" kern="1100" spc="-50" dirty="0">
                <a:solidFill>
                  <a:srgbClr val="333333"/>
                </a:solidFill>
              </a:rPr>
              <a:t>Investment A</a:t>
            </a:r>
          </a:p>
        </p:txBody>
      </p:sp>
      <p:sp>
        <p:nvSpPr>
          <p:cNvPr id="28" name="Text Placeholder 2"/>
          <p:cNvSpPr>
            <a:spLocks noGrp="1"/>
          </p:cNvSpPr>
          <p:nvPr>
            <p:ph type="body" sz="quarter" idx="11"/>
          </p:nvPr>
        </p:nvSpPr>
        <p:spPr>
          <a:xfrm>
            <a:off x="5572974" y="5373745"/>
            <a:ext cx="1354147" cy="342482"/>
          </a:xfrm>
        </p:spPr>
        <p:txBody>
          <a:bodyPr vert="horz" wrap="none" lIns="0" tIns="0" rIns="0" bIns="0" rtlCol="0" anchor="t">
            <a:noAutofit/>
          </a:bodyPr>
          <a:lstStyle/>
          <a:p>
            <a:pPr algn="ctr">
              <a:lnSpc>
                <a:spcPts val="1200"/>
              </a:lnSpc>
              <a:spcBef>
                <a:spcPts val="0"/>
              </a:spcBef>
            </a:pPr>
            <a:r>
              <a:rPr lang="en-US" sz="1200" b="1" dirty="0">
                <a:solidFill>
                  <a:srgbClr val="0076CF"/>
                </a:solidFill>
              </a:rPr>
              <a:t>Mary</a:t>
            </a:r>
          </a:p>
          <a:p>
            <a:pPr algn="ctr">
              <a:lnSpc>
                <a:spcPts val="1200"/>
              </a:lnSpc>
              <a:spcBef>
                <a:spcPts val="0"/>
              </a:spcBef>
            </a:pPr>
            <a:r>
              <a:rPr lang="en-US" sz="1200" kern="1100" spc="-50" dirty="0">
                <a:solidFill>
                  <a:srgbClr val="333333"/>
                </a:solidFill>
              </a:rPr>
              <a:t>Investment B</a:t>
            </a:r>
          </a:p>
        </p:txBody>
      </p:sp>
      <p:sp>
        <p:nvSpPr>
          <p:cNvPr id="31" name="Text Placeholder 2"/>
          <p:cNvSpPr>
            <a:spLocks noGrp="1"/>
          </p:cNvSpPr>
          <p:nvPr>
            <p:ph type="body" sz="quarter" idx="11"/>
          </p:nvPr>
        </p:nvSpPr>
        <p:spPr>
          <a:xfrm>
            <a:off x="6790354" y="5372409"/>
            <a:ext cx="1427570" cy="342482"/>
          </a:xfrm>
        </p:spPr>
        <p:txBody>
          <a:bodyPr vert="horz" wrap="none" lIns="0" tIns="0" rIns="0" bIns="0" rtlCol="0" anchor="t">
            <a:noAutofit/>
          </a:bodyPr>
          <a:lstStyle/>
          <a:p>
            <a:pPr algn="ctr">
              <a:lnSpc>
                <a:spcPts val="1200"/>
              </a:lnSpc>
              <a:spcBef>
                <a:spcPts val="0"/>
              </a:spcBef>
            </a:pPr>
            <a:r>
              <a:rPr lang="en-US" sz="1200" b="1" dirty="0">
                <a:solidFill>
                  <a:srgbClr val="0076CF"/>
                </a:solidFill>
              </a:rPr>
              <a:t>James</a:t>
            </a:r>
          </a:p>
          <a:p>
            <a:pPr algn="ctr">
              <a:lnSpc>
                <a:spcPts val="1200"/>
              </a:lnSpc>
              <a:spcBef>
                <a:spcPts val="0"/>
              </a:spcBef>
            </a:pPr>
            <a:r>
              <a:rPr lang="en-US" sz="1200" kern="1100" spc="-50" dirty="0">
                <a:solidFill>
                  <a:srgbClr val="333333"/>
                </a:solidFill>
              </a:rPr>
              <a:t>Investment C</a:t>
            </a:r>
          </a:p>
        </p:txBody>
      </p:sp>
      <p:sp>
        <p:nvSpPr>
          <p:cNvPr id="32" name="Text Placeholder 2"/>
          <p:cNvSpPr>
            <a:spLocks noGrp="1"/>
          </p:cNvSpPr>
          <p:nvPr>
            <p:ph type="body" sz="quarter" idx="11"/>
          </p:nvPr>
        </p:nvSpPr>
        <p:spPr>
          <a:xfrm>
            <a:off x="8007792" y="5375091"/>
            <a:ext cx="1427570" cy="342482"/>
          </a:xfrm>
        </p:spPr>
        <p:txBody>
          <a:bodyPr vert="horz" wrap="none" lIns="0" tIns="0" rIns="0" bIns="0" rtlCol="0" anchor="t">
            <a:noAutofit/>
          </a:bodyPr>
          <a:lstStyle/>
          <a:p>
            <a:pPr algn="ctr">
              <a:lnSpc>
                <a:spcPts val="1200"/>
              </a:lnSpc>
              <a:spcBef>
                <a:spcPts val="0"/>
              </a:spcBef>
            </a:pPr>
            <a:r>
              <a:rPr lang="en-US" sz="1200" b="1" dirty="0">
                <a:solidFill>
                  <a:srgbClr val="0076CF"/>
                </a:solidFill>
              </a:rPr>
              <a:t>Ashley</a:t>
            </a:r>
          </a:p>
          <a:p>
            <a:pPr algn="ctr">
              <a:lnSpc>
                <a:spcPts val="1200"/>
              </a:lnSpc>
              <a:spcBef>
                <a:spcPts val="0"/>
              </a:spcBef>
            </a:pPr>
            <a:r>
              <a:rPr lang="en-US" sz="1200" kern="1100" spc="-50" dirty="0">
                <a:solidFill>
                  <a:srgbClr val="333333"/>
                </a:solidFill>
              </a:rPr>
              <a:t>Investment D</a:t>
            </a:r>
          </a:p>
        </p:txBody>
      </p:sp>
      <p:sp>
        <p:nvSpPr>
          <p:cNvPr id="33" name="Text Placeholder 2"/>
          <p:cNvSpPr>
            <a:spLocks noGrp="1"/>
          </p:cNvSpPr>
          <p:nvPr>
            <p:ph type="body" sz="quarter" idx="11"/>
          </p:nvPr>
        </p:nvSpPr>
        <p:spPr>
          <a:xfrm>
            <a:off x="9268048" y="5376418"/>
            <a:ext cx="1427570" cy="342482"/>
          </a:xfrm>
        </p:spPr>
        <p:txBody>
          <a:bodyPr vert="horz" wrap="none" lIns="0" tIns="0" rIns="0" bIns="0" rtlCol="0" anchor="t">
            <a:noAutofit/>
          </a:bodyPr>
          <a:lstStyle/>
          <a:p>
            <a:pPr algn="ctr">
              <a:lnSpc>
                <a:spcPts val="1200"/>
              </a:lnSpc>
              <a:spcBef>
                <a:spcPts val="0"/>
              </a:spcBef>
            </a:pPr>
            <a:r>
              <a:rPr lang="en-US" sz="1200" b="1" dirty="0">
                <a:solidFill>
                  <a:srgbClr val="0076CF"/>
                </a:solidFill>
              </a:rPr>
              <a:t>Robert</a:t>
            </a:r>
          </a:p>
          <a:p>
            <a:pPr algn="ctr">
              <a:lnSpc>
                <a:spcPts val="1200"/>
              </a:lnSpc>
              <a:spcBef>
                <a:spcPts val="0"/>
              </a:spcBef>
            </a:pPr>
            <a:r>
              <a:rPr lang="en-US" sz="1200" kern="1100" spc="-50" dirty="0">
                <a:solidFill>
                  <a:srgbClr val="333333"/>
                </a:solidFill>
              </a:rPr>
              <a:t>Investment E</a:t>
            </a:r>
          </a:p>
        </p:txBody>
      </p:sp>
      <p:sp>
        <p:nvSpPr>
          <p:cNvPr id="5" name="TextBox 4">
            <a:extLst>
              <a:ext uri="{FF2B5EF4-FFF2-40B4-BE49-F238E27FC236}">
                <a16:creationId xmlns:a16="http://schemas.microsoft.com/office/drawing/2014/main" id="{6E246630-2C29-8049-1B55-D60A05D4456F}"/>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6" name="Footer Placeholder 4">
            <a:extLst>
              <a:ext uri="{FF2B5EF4-FFF2-40B4-BE49-F238E27FC236}">
                <a16:creationId xmlns:a16="http://schemas.microsoft.com/office/drawing/2014/main" id="{CF4ABB0E-26B4-4D9F-66CC-25011B2044D0}"/>
              </a:ext>
            </a:extLst>
          </p:cNvPr>
          <p:cNvSpPr>
            <a:spLocks noGrp="1"/>
          </p:cNvSpPr>
          <p:nvPr>
            <p:ph type="ftr" sz="quarter" idx="3"/>
          </p:nvPr>
        </p:nvSpPr>
        <p:spPr>
          <a:xfrm>
            <a:off x="111683" y="6528589"/>
            <a:ext cx="3860800" cy="273844"/>
          </a:xfrm>
        </p:spPr>
        <p:txBody>
          <a:bodyPr/>
          <a:lstStyle/>
          <a:p>
            <a:r>
              <a:rPr lang="en-US" sz="800" dirty="0"/>
              <a:t>PQ11486W-04 | 2846865-042023 | 05/2023</a:t>
            </a:r>
          </a:p>
        </p:txBody>
      </p:sp>
      <p:sp>
        <p:nvSpPr>
          <p:cNvPr id="7" name="TextBox 6">
            <a:extLst>
              <a:ext uri="{FF2B5EF4-FFF2-40B4-BE49-F238E27FC236}">
                <a16:creationId xmlns:a16="http://schemas.microsoft.com/office/drawing/2014/main" id="{1B04BE44-3129-BBBC-FDD5-1DD948773AC9}"/>
              </a:ext>
            </a:extLst>
          </p:cNvPr>
          <p:cNvSpPr txBox="1"/>
          <p:nvPr/>
        </p:nvSpPr>
        <p:spPr>
          <a:xfrm>
            <a:off x="111683" y="6172200"/>
            <a:ext cx="3118534" cy="215444"/>
          </a:xfrm>
          <a:prstGeom prst="rect">
            <a:avLst/>
          </a:prstGeom>
          <a:noFill/>
        </p:spPr>
        <p:txBody>
          <a:bodyPr wrap="square" rtlCol="0">
            <a:spAutoFit/>
          </a:bodyPr>
          <a:lstStyle/>
          <a:p>
            <a:r>
              <a:rPr lang="en-US" sz="800" dirty="0">
                <a:solidFill>
                  <a:schemeClr val="tx1">
                    <a:lumMod val="75000"/>
                  </a:schemeClr>
                </a:solidFill>
              </a:rPr>
              <a:t>For illustrative purposes only.</a:t>
            </a:r>
          </a:p>
        </p:txBody>
      </p:sp>
      <p:sp>
        <p:nvSpPr>
          <p:cNvPr id="10" name="Round Same Side Corner Rectangle 9">
            <a:extLst>
              <a:ext uri="{FF2B5EF4-FFF2-40B4-BE49-F238E27FC236}">
                <a16:creationId xmlns:a16="http://schemas.microsoft.com/office/drawing/2014/main" id="{FEBC8036-0C33-CC0C-BDC3-74CCC3656964}"/>
              </a:ext>
            </a:extLst>
          </p:cNvPr>
          <p:cNvSpPr/>
          <p:nvPr/>
        </p:nvSpPr>
        <p:spPr>
          <a:xfrm>
            <a:off x="1157057" y="2287034"/>
            <a:ext cx="4372006" cy="262328"/>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44214A8-0158-7E2C-572F-26489373AA6E}"/>
              </a:ext>
            </a:extLst>
          </p:cNvPr>
          <p:cNvSpPr txBox="1"/>
          <p:nvPr/>
        </p:nvSpPr>
        <p:spPr>
          <a:xfrm>
            <a:off x="1209853" y="2303175"/>
            <a:ext cx="5639125" cy="246221"/>
          </a:xfrm>
          <a:prstGeom prst="rect">
            <a:avLst/>
          </a:prstGeom>
          <a:noFill/>
        </p:spPr>
        <p:txBody>
          <a:bodyPr wrap="square" lIns="0" tIns="0" rIns="0" bIns="0">
            <a:spAutoFit/>
          </a:bodyPr>
          <a:lstStyle/>
          <a:p>
            <a:r>
              <a:rPr lang="en-US" sz="1600" b="1" dirty="0">
                <a:solidFill>
                  <a:srgbClr val="004C97"/>
                </a:solidFill>
                <a:latin typeface="FS Elliot Pro" panose="02000503040000020004" pitchFamily="2" charset="0"/>
              </a:rPr>
              <a:t>Comparison of plan fees paid by participants</a:t>
            </a:r>
          </a:p>
        </p:txBody>
      </p:sp>
      <p:sp>
        <p:nvSpPr>
          <p:cNvPr id="13" name="TextBox 12">
            <a:extLst>
              <a:ext uri="{FF2B5EF4-FFF2-40B4-BE49-F238E27FC236}">
                <a16:creationId xmlns:a16="http://schemas.microsoft.com/office/drawing/2014/main" id="{CE5735B5-65BA-5133-1895-8AA8CEB864FA}"/>
              </a:ext>
            </a:extLst>
          </p:cNvPr>
          <p:cNvSpPr txBox="1"/>
          <p:nvPr/>
        </p:nvSpPr>
        <p:spPr>
          <a:xfrm>
            <a:off x="1118367" y="2706928"/>
            <a:ext cx="2399015" cy="1169551"/>
          </a:xfrm>
          <a:prstGeom prst="rect">
            <a:avLst/>
          </a:prstGeom>
          <a:noFill/>
        </p:spPr>
        <p:txBody>
          <a:bodyPr wrap="square">
            <a:spAutoFit/>
          </a:bodyPr>
          <a:lstStyle/>
          <a:p>
            <a:pPr>
              <a:defRPr/>
            </a:pPr>
            <a:r>
              <a:rPr kumimoji="0" lang="en-US" sz="140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Revenue sharing amounts vary, meaning some participants may pay different proportions of </a:t>
            </a:r>
            <a:br>
              <a:rPr kumimoji="0" lang="en-US" sz="140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br>
            <a:r>
              <a:rPr kumimoji="0" lang="en-US" sz="140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the plan’s fees.</a:t>
            </a:r>
          </a:p>
        </p:txBody>
      </p:sp>
      <p:sp>
        <p:nvSpPr>
          <p:cNvPr id="3" name="TextBox 7">
            <a:extLst>
              <a:ext uri="{FF2B5EF4-FFF2-40B4-BE49-F238E27FC236}">
                <a16:creationId xmlns:a16="http://schemas.microsoft.com/office/drawing/2014/main" id="{F4DF3C35-4D68-B879-FD0C-E58A7110374C}"/>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326221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69EDDAE-7CD2-6542-4378-784B32479C82}"/>
              </a:ext>
            </a:extLst>
          </p:cNvPr>
          <p:cNvSpPr/>
          <p:nvPr/>
        </p:nvSpPr>
        <p:spPr>
          <a:xfrm rot="10800000">
            <a:off x="837783" y="2382431"/>
            <a:ext cx="10516011" cy="3044702"/>
          </a:xfrm>
          <a:prstGeom prst="rect">
            <a:avLst/>
          </a:prstGeom>
          <a:solidFill>
            <a:srgbClr val="EBF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Round Same Side Corner Rectangle 16">
            <a:extLst>
              <a:ext uri="{FF2B5EF4-FFF2-40B4-BE49-F238E27FC236}">
                <a16:creationId xmlns:a16="http://schemas.microsoft.com/office/drawing/2014/main" id="{6B9A3DD9-389B-2916-B44F-974F2D424A11}"/>
              </a:ext>
            </a:extLst>
          </p:cNvPr>
          <p:cNvSpPr/>
          <p:nvPr/>
        </p:nvSpPr>
        <p:spPr>
          <a:xfrm>
            <a:off x="1157056" y="2287034"/>
            <a:ext cx="6823161" cy="262328"/>
          </a:xfrm>
          <a:prstGeom prst="round2SameRect">
            <a:avLst>
              <a:gd name="adj1" fmla="val 0"/>
              <a:gd name="adj2" fmla="val 0"/>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B7AE9AB-58A3-E398-7C60-C3C8C3FE2B35}"/>
              </a:ext>
            </a:extLst>
          </p:cNvPr>
          <p:cNvSpPr txBox="1"/>
          <p:nvPr/>
        </p:nvSpPr>
        <p:spPr>
          <a:xfrm>
            <a:off x="1209853" y="2303175"/>
            <a:ext cx="9347311" cy="492443"/>
          </a:xfrm>
          <a:prstGeom prst="rect">
            <a:avLst/>
          </a:prstGeom>
          <a:noFill/>
        </p:spPr>
        <p:txBody>
          <a:bodyPr wrap="square" lIns="0" tIns="0" rIns="0" bIns="0">
            <a:spAutoFit/>
          </a:bodyPr>
          <a:lstStyle/>
          <a:p>
            <a:r>
              <a:rPr lang="en-US" sz="1600" b="1" dirty="0">
                <a:solidFill>
                  <a:srgbClr val="004C97"/>
                </a:solidFill>
                <a:latin typeface="FS Elliot Pro" panose="02000503040000020004" pitchFamily="2" charset="0"/>
              </a:rPr>
              <a:t>Comparison of plan administrative fees paid by participants (example)</a:t>
            </a:r>
          </a:p>
          <a:p>
            <a:endParaRPr lang="en-US" sz="1600" b="1" dirty="0">
              <a:solidFill>
                <a:srgbClr val="004C97"/>
              </a:solidFill>
              <a:latin typeface="FS Elliot Pro" panose="02000503040000020004" pitchFamily="2" charset="0"/>
            </a:endParaRPr>
          </a:p>
        </p:txBody>
      </p:sp>
      <p:sp>
        <p:nvSpPr>
          <p:cNvPr id="11" name="TextBox 10"/>
          <p:cNvSpPr txBox="1"/>
          <p:nvPr/>
        </p:nvSpPr>
        <p:spPr>
          <a:xfrm>
            <a:off x="6072653" y="5676516"/>
            <a:ext cx="2333296" cy="461665"/>
          </a:xfrm>
          <a:prstGeom prst="rect">
            <a:avLst/>
          </a:prstGeom>
          <a:noFill/>
        </p:spPr>
        <p:txBody>
          <a:bodyPr wrap="square" rtlCol="0">
            <a:spAutoFit/>
          </a:bodyPr>
          <a:lstStyle/>
          <a:p>
            <a:pPr algn="ctr"/>
            <a:r>
              <a:rPr lang="en-US" sz="1200" b="1" dirty="0">
                <a:solidFill>
                  <a:srgbClr val="0076CF"/>
                </a:solidFill>
                <a:latin typeface="FS Elliot Pro"/>
              </a:rPr>
              <a:t>Participants pay different proportions of the plan fees</a:t>
            </a:r>
          </a:p>
        </p:txBody>
      </p:sp>
      <p:sp>
        <p:nvSpPr>
          <p:cNvPr id="4" name="Rectangle 3">
            <a:extLst>
              <a:ext uri="{FF2B5EF4-FFF2-40B4-BE49-F238E27FC236}">
                <a16:creationId xmlns:a16="http://schemas.microsoft.com/office/drawing/2014/main" id="{D985D1EC-11D4-E943-7B75-5F5C748C6954}"/>
              </a:ext>
            </a:extLst>
          </p:cNvPr>
          <p:cNvSpPr/>
          <p:nvPr/>
        </p:nvSpPr>
        <p:spPr>
          <a:xfrm>
            <a:off x="0" y="-4374"/>
            <a:ext cx="12192000" cy="1893181"/>
          </a:xfrm>
          <a:prstGeom prst="rect">
            <a:avLst/>
          </a:prstGeom>
          <a:gradFill flip="none" rotWithShape="1">
            <a:gsLst>
              <a:gs pos="25000">
                <a:srgbClr val="004C97"/>
              </a:gs>
              <a:gs pos="99000">
                <a:srgbClr val="0091DA"/>
              </a:gs>
            </a:gsLst>
            <a:lin ang="18900000" scaled="1"/>
            <a:tileRect/>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942" b="0" i="0" u="none" strike="noStrike" kern="0" cap="none" spc="0" normalizeH="0" baseline="0" noProof="0" dirty="0">
              <a:ln>
                <a:noFill/>
              </a:ln>
              <a:solidFill>
                <a:prstClr val="white"/>
              </a:solidFill>
              <a:effectLst/>
              <a:uLnTx/>
              <a:uFillTx/>
              <a:latin typeface="FS Elliot Pro"/>
              <a:ea typeface="+mn-ea"/>
              <a:cs typeface="+mn-cs"/>
            </a:endParaRPr>
          </a:p>
        </p:txBody>
      </p:sp>
      <p:sp>
        <p:nvSpPr>
          <p:cNvPr id="5" name="Title 3">
            <a:extLst>
              <a:ext uri="{FF2B5EF4-FFF2-40B4-BE49-F238E27FC236}">
                <a16:creationId xmlns:a16="http://schemas.microsoft.com/office/drawing/2014/main" id="{133B7A9A-6497-A260-934E-38C3076111A7}"/>
              </a:ext>
            </a:extLst>
          </p:cNvPr>
          <p:cNvSpPr>
            <a:spLocks noGrp="1"/>
          </p:cNvSpPr>
          <p:nvPr>
            <p:ph type="title"/>
          </p:nvPr>
        </p:nvSpPr>
        <p:spPr>
          <a:xfrm>
            <a:off x="763092" y="821477"/>
            <a:ext cx="8975267" cy="824443"/>
          </a:xfrm>
        </p:spPr>
        <p:txBody>
          <a:bodyPr>
            <a:noAutofit/>
          </a:bodyPr>
          <a:lstStyle/>
          <a:p>
            <a:pPr>
              <a:lnSpc>
                <a:spcPct val="90000"/>
              </a:lnSpc>
            </a:pPr>
            <a:r>
              <a:rPr lang="en-US" sz="4400" dirty="0">
                <a:solidFill>
                  <a:schemeClr val="bg1"/>
                </a:solidFill>
                <a:latin typeface="FS Elliot Pro Light"/>
                <a:cs typeface="FS Elliot Pro Light"/>
              </a:rPr>
              <a:t>Revenue sharing</a:t>
            </a:r>
          </a:p>
        </p:txBody>
      </p:sp>
      <p:sp>
        <p:nvSpPr>
          <p:cNvPr id="7" name="TextBox 6">
            <a:extLst>
              <a:ext uri="{FF2B5EF4-FFF2-40B4-BE49-F238E27FC236}">
                <a16:creationId xmlns:a16="http://schemas.microsoft.com/office/drawing/2014/main" id="{73121E5C-A2B9-30AD-5156-CFFF650A21FB}"/>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8" name="Footer Placeholder 4">
            <a:extLst>
              <a:ext uri="{FF2B5EF4-FFF2-40B4-BE49-F238E27FC236}">
                <a16:creationId xmlns:a16="http://schemas.microsoft.com/office/drawing/2014/main" id="{129A6FF7-316A-9665-3DF4-2A591F676148}"/>
              </a:ext>
            </a:extLst>
          </p:cNvPr>
          <p:cNvSpPr>
            <a:spLocks noGrp="1"/>
          </p:cNvSpPr>
          <p:nvPr>
            <p:ph type="ftr" sz="quarter" idx="3"/>
          </p:nvPr>
        </p:nvSpPr>
        <p:spPr>
          <a:xfrm>
            <a:off x="111683" y="6528589"/>
            <a:ext cx="3860800" cy="273844"/>
          </a:xfrm>
        </p:spPr>
        <p:txBody>
          <a:bodyPr/>
          <a:lstStyle/>
          <a:p>
            <a:r>
              <a:rPr lang="en-US" sz="800" dirty="0"/>
              <a:t>PQ11486W-04 | 2846865-042023 | 05/2023</a:t>
            </a:r>
          </a:p>
        </p:txBody>
      </p:sp>
      <p:sp>
        <p:nvSpPr>
          <p:cNvPr id="15" name="TextBox 14">
            <a:extLst>
              <a:ext uri="{FF2B5EF4-FFF2-40B4-BE49-F238E27FC236}">
                <a16:creationId xmlns:a16="http://schemas.microsoft.com/office/drawing/2014/main" id="{AF1F8C99-16E3-5A58-ACB0-230F0665BF75}"/>
              </a:ext>
            </a:extLst>
          </p:cNvPr>
          <p:cNvSpPr txBox="1"/>
          <p:nvPr/>
        </p:nvSpPr>
        <p:spPr>
          <a:xfrm>
            <a:off x="111683" y="6172200"/>
            <a:ext cx="3118534" cy="215444"/>
          </a:xfrm>
          <a:prstGeom prst="rect">
            <a:avLst/>
          </a:prstGeom>
          <a:noFill/>
        </p:spPr>
        <p:txBody>
          <a:bodyPr wrap="square" rtlCol="0">
            <a:spAutoFit/>
          </a:bodyPr>
          <a:lstStyle/>
          <a:p>
            <a:r>
              <a:rPr lang="en-US" sz="800" dirty="0">
                <a:solidFill>
                  <a:schemeClr val="tx1">
                    <a:lumMod val="75000"/>
                  </a:schemeClr>
                </a:solidFill>
              </a:rPr>
              <a:t>For illustrative purposes only.</a:t>
            </a:r>
          </a:p>
        </p:txBody>
      </p:sp>
      <p:sp>
        <p:nvSpPr>
          <p:cNvPr id="24" name="Rectangle 23">
            <a:extLst>
              <a:ext uri="{FF2B5EF4-FFF2-40B4-BE49-F238E27FC236}">
                <a16:creationId xmlns:a16="http://schemas.microsoft.com/office/drawing/2014/main" id="{7C2EB412-0C37-5CC0-003F-955056279C58}"/>
              </a:ext>
            </a:extLst>
          </p:cNvPr>
          <p:cNvSpPr/>
          <p:nvPr/>
        </p:nvSpPr>
        <p:spPr>
          <a:xfrm>
            <a:off x="6119231" y="2823980"/>
            <a:ext cx="2195845" cy="2513333"/>
          </a:xfrm>
          <a:prstGeom prst="rect">
            <a:avLst/>
          </a:prstGeom>
          <a:solidFill>
            <a:schemeClr val="bg1">
              <a:alpha val="75000"/>
            </a:schemeClr>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Rectangle 25">
            <a:extLst>
              <a:ext uri="{FF2B5EF4-FFF2-40B4-BE49-F238E27FC236}">
                <a16:creationId xmlns:a16="http://schemas.microsoft.com/office/drawing/2014/main" id="{43640FEA-8686-79AC-5F9C-BE98A0C5DC37}"/>
              </a:ext>
            </a:extLst>
          </p:cNvPr>
          <p:cNvSpPr/>
          <p:nvPr/>
        </p:nvSpPr>
        <p:spPr>
          <a:xfrm>
            <a:off x="6164951" y="2763020"/>
            <a:ext cx="2195845" cy="2513333"/>
          </a:xfrm>
          <a:prstGeom prst="rect">
            <a:avLst/>
          </a:prstGeom>
          <a:noFill/>
          <a:ln w="1270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1" name="Table 20">
            <a:extLst>
              <a:ext uri="{FF2B5EF4-FFF2-40B4-BE49-F238E27FC236}">
                <a16:creationId xmlns:a16="http://schemas.microsoft.com/office/drawing/2014/main" id="{6594C4C1-0D26-7058-CF43-8905FE959E35}"/>
              </a:ext>
            </a:extLst>
          </p:cNvPr>
          <p:cNvGraphicFramePr>
            <a:graphicFrameLocks noGrp="1"/>
          </p:cNvGraphicFramePr>
          <p:nvPr>
            <p:extLst>
              <p:ext uri="{D42A27DB-BD31-4B8C-83A1-F6EECF244321}">
                <p14:modId xmlns:p14="http://schemas.microsoft.com/office/powerpoint/2010/main" val="1792498803"/>
              </p:ext>
            </p:extLst>
          </p:nvPr>
        </p:nvGraphicFramePr>
        <p:xfrm>
          <a:off x="1265990" y="2763982"/>
          <a:ext cx="9736428" cy="2524993"/>
        </p:xfrm>
        <a:graphic>
          <a:graphicData uri="http://schemas.openxmlformats.org/drawingml/2006/table">
            <a:tbl>
              <a:tblPr firstRow="1" bandRow="1">
                <a:tableStyleId>{5C22544A-7EE6-4342-B048-85BDC9FD1C3A}</a:tableStyleId>
              </a:tblPr>
              <a:tblGrid>
                <a:gridCol w="926715">
                  <a:extLst>
                    <a:ext uri="{9D8B030D-6E8A-4147-A177-3AD203B41FA5}">
                      <a16:colId xmlns:a16="http://schemas.microsoft.com/office/drawing/2014/main" val="20000"/>
                    </a:ext>
                  </a:extLst>
                </a:gridCol>
                <a:gridCol w="1871494">
                  <a:extLst>
                    <a:ext uri="{9D8B030D-6E8A-4147-A177-3AD203B41FA5}">
                      <a16:colId xmlns:a16="http://schemas.microsoft.com/office/drawing/2014/main" val="20001"/>
                    </a:ext>
                  </a:extLst>
                </a:gridCol>
                <a:gridCol w="2031255">
                  <a:extLst>
                    <a:ext uri="{9D8B030D-6E8A-4147-A177-3AD203B41FA5}">
                      <a16:colId xmlns:a16="http://schemas.microsoft.com/office/drawing/2014/main" val="20002"/>
                    </a:ext>
                  </a:extLst>
                </a:gridCol>
                <a:gridCol w="2305132">
                  <a:extLst>
                    <a:ext uri="{9D8B030D-6E8A-4147-A177-3AD203B41FA5}">
                      <a16:colId xmlns:a16="http://schemas.microsoft.com/office/drawing/2014/main" val="20003"/>
                    </a:ext>
                  </a:extLst>
                </a:gridCol>
                <a:gridCol w="2601832">
                  <a:extLst>
                    <a:ext uri="{9D8B030D-6E8A-4147-A177-3AD203B41FA5}">
                      <a16:colId xmlns:a16="http://schemas.microsoft.com/office/drawing/2014/main" val="20004"/>
                    </a:ext>
                  </a:extLst>
                </a:gridCol>
              </a:tblGrid>
              <a:tr h="577662">
                <a:tc>
                  <a:txBody>
                    <a:bodyPr/>
                    <a:lstStyle/>
                    <a:p>
                      <a:endParaRPr lang="en-US" sz="1200" dirty="0">
                        <a:solidFill>
                          <a:srgbClr val="0091DA"/>
                        </a:solidFill>
                        <a:latin typeface="FS Elliot Pro"/>
                        <a:cs typeface="FS Elliot Pro"/>
                      </a:endParaRPr>
                    </a:p>
                  </a:txBody>
                  <a:tcPr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333333"/>
                          </a:solidFill>
                          <a:latin typeface="FS Elliot Pro"/>
                          <a:cs typeface="FS Elliot Pro"/>
                        </a:rPr>
                        <a:t>Account balance</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FS Elliot Pro"/>
                          <a:cs typeface="FS Elliot Pro"/>
                        </a:rPr>
                        <a:t>Investment option selected</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076CF"/>
                          </a:solidFill>
                          <a:latin typeface="FS Elliot Pro"/>
                          <a:cs typeface="FS Elliot Pro"/>
                        </a:rPr>
                        <a:t>Revenue sharing from investment option</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333333"/>
                          </a:solidFill>
                          <a:latin typeface="FS Elliot Pro"/>
                          <a:cs typeface="FS Elliot Pro"/>
                        </a:rPr>
                        <a:t>Revenue sharing reflected </a:t>
                      </a:r>
                      <a:br>
                        <a:rPr lang="en-US" sz="1200" dirty="0">
                          <a:solidFill>
                            <a:srgbClr val="333333"/>
                          </a:solidFill>
                          <a:latin typeface="FS Elliot Pro"/>
                          <a:cs typeface="FS Elliot Pro"/>
                        </a:rPr>
                      </a:br>
                      <a:r>
                        <a:rPr lang="en-US" sz="1200" dirty="0">
                          <a:solidFill>
                            <a:srgbClr val="333333"/>
                          </a:solidFill>
                          <a:latin typeface="FS Elliot Pro"/>
                          <a:cs typeface="FS Elliot Pro"/>
                        </a:rPr>
                        <a:t>as a dollar amount</a:t>
                      </a:r>
                    </a:p>
                  </a:txBody>
                  <a:tcPr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7544">
                <a:tc>
                  <a:txBody>
                    <a:bodyPr/>
                    <a:lstStyle/>
                    <a:p>
                      <a:r>
                        <a:rPr lang="en-US" sz="1200" b="1" i="0" dirty="0">
                          <a:solidFill>
                            <a:srgbClr val="0076CF"/>
                          </a:solidFill>
                          <a:latin typeface="FS Elliot Pro" panose="02000503040000020004" pitchFamily="2" charset="0"/>
                          <a:cs typeface="FS Elliot Pro"/>
                        </a:rPr>
                        <a:t>John</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333333"/>
                          </a:solidFill>
                          <a:latin typeface="FS Elliot Pro"/>
                          <a:cs typeface="FS Elliot Pro"/>
                        </a:rPr>
                        <a:t>$50,000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333333"/>
                          </a:solidFill>
                          <a:latin typeface="FS Elliot Pro"/>
                          <a:cs typeface="FS Elliot Pro"/>
                        </a:rPr>
                        <a:t>Investment 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6CF"/>
                          </a:solidFill>
                          <a:latin typeface="FS Elliot Pro"/>
                          <a:cs typeface="FS Elliot Pro"/>
                        </a:rPr>
                        <a:t>0.30%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latin typeface="FS Elliot Pro"/>
                          <a:cs typeface="FS Elliot Pro"/>
                        </a:rPr>
                        <a:t>$150.00</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544">
                <a:tc>
                  <a:txBody>
                    <a:bodyPr/>
                    <a:lstStyle/>
                    <a:p>
                      <a:r>
                        <a:rPr lang="en-US" sz="1200" b="1" i="0" dirty="0">
                          <a:solidFill>
                            <a:srgbClr val="0076CF"/>
                          </a:solidFill>
                          <a:latin typeface="FS Elliot Pro" panose="02000503040000020004" pitchFamily="2" charset="0"/>
                          <a:cs typeface="FS Elliot Pro"/>
                        </a:rPr>
                        <a:t>Mary</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333333"/>
                          </a:solidFill>
                          <a:latin typeface="FS Elliot Pro"/>
                          <a:cs typeface="FS Elliot Pro"/>
                        </a:rPr>
                        <a:t>$50,000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333333"/>
                          </a:solidFill>
                          <a:latin typeface="FS Elliot Pro"/>
                          <a:cs typeface="FS Elliot Pro"/>
                        </a:rPr>
                        <a:t>Investment B</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6CF"/>
                          </a:solidFill>
                          <a:latin typeface="FS Elliot Pro"/>
                          <a:cs typeface="FS Elliot Pro"/>
                        </a:rPr>
                        <a:t>0.49%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333333"/>
                          </a:solidFill>
                          <a:latin typeface="FS Elliot Pro"/>
                          <a:cs typeface="FS Elliot Pro"/>
                        </a:rPr>
                        <a:t>$245.00</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7544">
                <a:tc>
                  <a:txBody>
                    <a:bodyPr/>
                    <a:lstStyle/>
                    <a:p>
                      <a:r>
                        <a:rPr lang="en-US" sz="1200" b="1" i="0" dirty="0">
                          <a:solidFill>
                            <a:srgbClr val="0076CF"/>
                          </a:solidFill>
                          <a:latin typeface="FS Elliot Pro" panose="02000503040000020004" pitchFamily="2" charset="0"/>
                          <a:cs typeface="FS Elliot Pro"/>
                        </a:rPr>
                        <a:t>James</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latin typeface="FS Elliot Pro"/>
                          <a:cs typeface="FS Elliot Pro"/>
                        </a:rPr>
                        <a:t>$50,000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333333"/>
                          </a:solidFill>
                          <a:latin typeface="FS Elliot Pro"/>
                          <a:cs typeface="FS Elliot Pro"/>
                        </a:rPr>
                        <a:t>Investment C</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6CF"/>
                          </a:solidFill>
                          <a:latin typeface="FS Elliot Pro"/>
                          <a:cs typeface="FS Elliot Pro"/>
                        </a:rPr>
                        <a:t>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333333"/>
                          </a:solidFill>
                          <a:latin typeface="FS Elliot Pro"/>
                          <a:cs typeface="FS Elliot Pro"/>
                        </a:rPr>
                        <a:t>$000.00</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544">
                <a:tc>
                  <a:txBody>
                    <a:bodyPr/>
                    <a:lstStyle/>
                    <a:p>
                      <a:r>
                        <a:rPr lang="en-US" sz="1200" b="1" i="0" dirty="0">
                          <a:solidFill>
                            <a:srgbClr val="0076CF"/>
                          </a:solidFill>
                          <a:latin typeface="FS Elliot Pro" panose="02000503040000020004" pitchFamily="2" charset="0"/>
                          <a:cs typeface="FS Elliot Pro"/>
                        </a:rPr>
                        <a:t>Ashley</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latin typeface="FS Elliot Pro"/>
                          <a:cs typeface="FS Elliot Pro"/>
                        </a:rPr>
                        <a:t>$50,000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333333"/>
                          </a:solidFill>
                          <a:latin typeface="FS Elliot Pro"/>
                          <a:cs typeface="FS Elliot Pro"/>
                        </a:rPr>
                        <a:t>Investment D</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6CF"/>
                          </a:solidFill>
                          <a:latin typeface="FS Elliot Pro"/>
                          <a:cs typeface="FS Elliot Pro"/>
                        </a:rPr>
                        <a:t>0.21%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latin typeface="FS Elliot Pro"/>
                          <a:cs typeface="FS Elliot Pro"/>
                        </a:rPr>
                        <a:t>$105.00</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155">
                <a:tc>
                  <a:txBody>
                    <a:bodyPr/>
                    <a:lstStyle/>
                    <a:p>
                      <a:r>
                        <a:rPr lang="en-US" sz="1200" b="1" i="0" dirty="0">
                          <a:solidFill>
                            <a:srgbClr val="0076CF"/>
                          </a:solidFill>
                          <a:latin typeface="FS Elliot Pro" panose="02000503040000020004" pitchFamily="2" charset="0"/>
                          <a:cs typeface="FS Elliot Pro"/>
                        </a:rPr>
                        <a:t>Robert</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latin typeface="FS Elliot Pro"/>
                          <a:cs typeface="FS Elliot Pro"/>
                        </a:rPr>
                        <a:t>$50,000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333333"/>
                          </a:solidFill>
                          <a:latin typeface="FS Elliot Pro"/>
                          <a:cs typeface="FS Elliot Pro"/>
                        </a:rPr>
                        <a:t>Investment 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6CF"/>
                          </a:solidFill>
                          <a:latin typeface="FS Elliot Pro"/>
                          <a:cs typeface="FS Elliot Pro"/>
                        </a:rPr>
                        <a:t>0.35%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latin typeface="FS Elliot Pro"/>
                          <a:cs typeface="FS Elliot Pro"/>
                        </a:rPr>
                        <a:t>$175.00</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28" name="Straight Connector 27">
            <a:extLst>
              <a:ext uri="{FF2B5EF4-FFF2-40B4-BE49-F238E27FC236}">
                <a16:creationId xmlns:a16="http://schemas.microsoft.com/office/drawing/2014/main" id="{2E213CC2-A858-C789-C0F8-2C7ED5C298DE}"/>
              </a:ext>
            </a:extLst>
          </p:cNvPr>
          <p:cNvCxnSpPr>
            <a:cxnSpLocks/>
          </p:cNvCxnSpPr>
          <p:nvPr/>
        </p:nvCxnSpPr>
        <p:spPr>
          <a:xfrm>
            <a:off x="7239301" y="5276137"/>
            <a:ext cx="0" cy="335391"/>
          </a:xfrm>
          <a:prstGeom prst="line">
            <a:avLst/>
          </a:prstGeom>
          <a:ln w="12700">
            <a:solidFill>
              <a:srgbClr val="0076CF"/>
            </a:solidFill>
            <a:tailEnd type="oval"/>
          </a:ln>
          <a:effectLst/>
        </p:spPr>
        <p:style>
          <a:lnRef idx="2">
            <a:schemeClr val="accent1"/>
          </a:lnRef>
          <a:fillRef idx="0">
            <a:schemeClr val="accent1"/>
          </a:fillRef>
          <a:effectRef idx="1">
            <a:schemeClr val="accent1"/>
          </a:effectRef>
          <a:fontRef idx="minor">
            <a:schemeClr val="tx1"/>
          </a:fontRef>
        </p:style>
      </p:cxnSp>
      <p:sp>
        <p:nvSpPr>
          <p:cNvPr id="2" name="TextBox 7">
            <a:extLst>
              <a:ext uri="{FF2B5EF4-FFF2-40B4-BE49-F238E27FC236}">
                <a16:creationId xmlns:a16="http://schemas.microsoft.com/office/drawing/2014/main" id="{9816398F-068D-67E2-9C75-A49B55EBA34D}"/>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114153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12848" y="4422356"/>
            <a:ext cx="3319272" cy="646331"/>
          </a:xfrm>
          <a:prstGeom prst="rect">
            <a:avLst/>
          </a:prstGeom>
        </p:spPr>
        <p:txBody>
          <a:bodyPr wrap="square" lIns="0" tIns="0" rIns="0" bIns="0">
            <a:noAutofit/>
          </a:bodyPr>
          <a:lstStyle/>
          <a:p>
            <a:pPr algn="ctr">
              <a:lnSpc>
                <a:spcPct val="110000"/>
              </a:lnSpc>
            </a:pPr>
            <a:r>
              <a:rPr lang="en-US" spc="-30" dirty="0">
                <a:solidFill>
                  <a:srgbClr val="004A93"/>
                </a:solidFill>
                <a:cs typeface="FS Elliot Pro"/>
              </a:rPr>
              <a:t>Offering investment </a:t>
            </a:r>
            <a:br>
              <a:rPr lang="en-US" spc="-30" dirty="0">
                <a:solidFill>
                  <a:srgbClr val="004A93"/>
                </a:solidFill>
                <a:cs typeface="FS Elliot Pro"/>
              </a:rPr>
            </a:br>
            <a:r>
              <a:rPr lang="en-US" spc="-30" dirty="0">
                <a:solidFill>
                  <a:srgbClr val="004A93"/>
                </a:solidFill>
                <a:cs typeface="FS Elliot Pro"/>
              </a:rPr>
              <a:t>options that provide </a:t>
            </a:r>
            <a:br>
              <a:rPr lang="en-US" spc="-30" dirty="0">
                <a:solidFill>
                  <a:srgbClr val="004A93"/>
                </a:solidFill>
                <a:cs typeface="FS Elliot Pro"/>
              </a:rPr>
            </a:br>
            <a:r>
              <a:rPr lang="en-US" b="1" spc="-30" dirty="0">
                <a:solidFill>
                  <a:srgbClr val="004A93"/>
                </a:solidFill>
                <a:cs typeface="FS Elliot Pro"/>
              </a:rPr>
              <a:t>no revenue sharing</a:t>
            </a:r>
          </a:p>
        </p:txBody>
      </p:sp>
      <p:sp>
        <p:nvSpPr>
          <p:cNvPr id="13" name="Rectangle 12"/>
          <p:cNvSpPr/>
          <p:nvPr/>
        </p:nvSpPr>
        <p:spPr>
          <a:xfrm>
            <a:off x="6702553" y="4422356"/>
            <a:ext cx="3218687" cy="938617"/>
          </a:xfrm>
          <a:prstGeom prst="rect">
            <a:avLst/>
          </a:prstGeom>
        </p:spPr>
        <p:txBody>
          <a:bodyPr wrap="square" lIns="0" tIns="0" rIns="0" bIns="0">
            <a:noAutofit/>
          </a:bodyPr>
          <a:lstStyle/>
          <a:p>
            <a:pPr algn="ctr">
              <a:lnSpc>
                <a:spcPct val="110000"/>
              </a:lnSpc>
            </a:pPr>
            <a:r>
              <a:rPr lang="en-US" b="1" dirty="0">
                <a:solidFill>
                  <a:srgbClr val="004A93"/>
                </a:solidFill>
                <a:cs typeface="FS Elliot Pro"/>
              </a:rPr>
              <a:t>Crediting all revenue shared </a:t>
            </a:r>
            <a:r>
              <a:rPr lang="en-US" dirty="0">
                <a:solidFill>
                  <a:srgbClr val="004A93"/>
                </a:solidFill>
                <a:cs typeface="FS Elliot Pro"/>
              </a:rPr>
              <a:t>from investment options back to the participants </a:t>
            </a:r>
          </a:p>
        </p:txBody>
      </p:sp>
      <p:sp>
        <p:nvSpPr>
          <p:cNvPr id="5" name="TextBox 4">
            <a:extLst>
              <a:ext uri="{FF2B5EF4-FFF2-40B4-BE49-F238E27FC236}">
                <a16:creationId xmlns:a16="http://schemas.microsoft.com/office/drawing/2014/main" id="{4D02D798-B107-ACF0-C355-600E53362917}"/>
              </a:ext>
            </a:extLst>
          </p:cNvPr>
          <p:cNvSpPr txBox="1"/>
          <p:nvPr/>
        </p:nvSpPr>
        <p:spPr>
          <a:xfrm>
            <a:off x="111683" y="6364538"/>
            <a:ext cx="3118534" cy="215444"/>
          </a:xfrm>
          <a:prstGeom prst="rect">
            <a:avLst/>
          </a:prstGeom>
          <a:noFill/>
        </p:spPr>
        <p:txBody>
          <a:bodyPr wrap="square" rtlCol="0">
            <a:spAutoFit/>
          </a:bodyPr>
          <a:lstStyle/>
          <a:p>
            <a:r>
              <a:rPr lang="en-US" sz="800" dirty="0">
                <a:solidFill>
                  <a:schemeClr val="tx1">
                    <a:lumMod val="75000"/>
                  </a:schemeClr>
                </a:solidFill>
              </a:rPr>
              <a:t>Intended for financial professional and plan sponsor use.</a:t>
            </a:r>
          </a:p>
        </p:txBody>
      </p:sp>
      <p:sp>
        <p:nvSpPr>
          <p:cNvPr id="7" name="Footer Placeholder 4">
            <a:extLst>
              <a:ext uri="{FF2B5EF4-FFF2-40B4-BE49-F238E27FC236}">
                <a16:creationId xmlns:a16="http://schemas.microsoft.com/office/drawing/2014/main" id="{7F442DD6-8C6A-1D2B-C503-C9EB77E0D174}"/>
              </a:ext>
            </a:extLst>
          </p:cNvPr>
          <p:cNvSpPr txBox="1">
            <a:spLocks/>
          </p:cNvSpPr>
          <p:nvPr/>
        </p:nvSpPr>
        <p:spPr>
          <a:xfrm>
            <a:off x="111683" y="6528589"/>
            <a:ext cx="3860800" cy="273844"/>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PQ11486W-04 | 2846865-042023 | 05/2023</a:t>
            </a:r>
          </a:p>
        </p:txBody>
      </p:sp>
      <p:sp>
        <p:nvSpPr>
          <p:cNvPr id="8" name="Title 3">
            <a:extLst>
              <a:ext uri="{FF2B5EF4-FFF2-40B4-BE49-F238E27FC236}">
                <a16:creationId xmlns:a16="http://schemas.microsoft.com/office/drawing/2014/main" id="{4F6B63FB-037A-DF0D-ABA6-225D1A25F292}"/>
              </a:ext>
            </a:extLst>
          </p:cNvPr>
          <p:cNvSpPr txBox="1">
            <a:spLocks/>
          </p:cNvSpPr>
          <p:nvPr/>
        </p:nvSpPr>
        <p:spPr>
          <a:xfrm>
            <a:off x="1" y="864832"/>
            <a:ext cx="12192000" cy="663449"/>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gn="ctr"/>
            <a:r>
              <a:rPr lang="en-US" sz="4800" dirty="0">
                <a:solidFill>
                  <a:srgbClr val="0076CF"/>
                </a:solidFill>
                <a:latin typeface="FS Elliot Pro Light"/>
                <a:cs typeface="FS Elliot Pro Light"/>
              </a:rPr>
              <a:t>Fee levelization options</a:t>
            </a:r>
          </a:p>
          <a:p>
            <a:pPr algn="ctr"/>
            <a:endParaRPr lang="en-US" sz="4800" dirty="0">
              <a:solidFill>
                <a:srgbClr val="0076CF"/>
              </a:solidFill>
              <a:latin typeface="FS Elliot Pro Light"/>
              <a:cs typeface="FS Elliot Pro Light"/>
            </a:endParaRPr>
          </a:p>
        </p:txBody>
      </p:sp>
      <p:sp>
        <p:nvSpPr>
          <p:cNvPr id="9" name="Rectangle 8">
            <a:extLst>
              <a:ext uri="{FF2B5EF4-FFF2-40B4-BE49-F238E27FC236}">
                <a16:creationId xmlns:a16="http://schemas.microsoft.com/office/drawing/2014/main" id="{0F628507-1BA6-370F-D75B-9B43744EAD2B}"/>
              </a:ext>
            </a:extLst>
          </p:cNvPr>
          <p:cNvSpPr/>
          <p:nvPr/>
        </p:nvSpPr>
        <p:spPr>
          <a:xfrm>
            <a:off x="2077746" y="2473631"/>
            <a:ext cx="3714133" cy="1778329"/>
          </a:xfrm>
          <a:prstGeom prst="rect">
            <a:avLst/>
          </a:prstGeom>
          <a:solidFill>
            <a:srgbClr val="EBF8FE"/>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6212A74F-8B63-924C-51DD-D4BCC8CDD265}"/>
              </a:ext>
            </a:extLst>
          </p:cNvPr>
          <p:cNvSpPr/>
          <p:nvPr/>
        </p:nvSpPr>
        <p:spPr>
          <a:xfrm>
            <a:off x="1995519" y="2400640"/>
            <a:ext cx="2562678" cy="1900464"/>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 Placeholder 1">
            <a:extLst>
              <a:ext uri="{FF2B5EF4-FFF2-40B4-BE49-F238E27FC236}">
                <a16:creationId xmlns:a16="http://schemas.microsoft.com/office/drawing/2014/main" id="{9F1B4A1D-33B2-D3F1-7015-294D859F5944}"/>
              </a:ext>
            </a:extLst>
          </p:cNvPr>
          <p:cNvSpPr txBox="1">
            <a:spLocks/>
          </p:cNvSpPr>
          <p:nvPr/>
        </p:nvSpPr>
        <p:spPr>
          <a:xfrm>
            <a:off x="2454029" y="2891722"/>
            <a:ext cx="2758052" cy="843153"/>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Bef>
                <a:spcPts val="0"/>
              </a:spcBef>
              <a:spcAft>
                <a:spcPts val="1200"/>
              </a:spcAft>
              <a:buNone/>
            </a:pPr>
            <a:r>
              <a:rPr lang="en-US" sz="2000" dirty="0">
                <a:solidFill>
                  <a:srgbClr val="333333"/>
                </a:solidFill>
              </a:rPr>
              <a:t>Zero revenue </a:t>
            </a:r>
            <a:br>
              <a:rPr lang="en-US" sz="2000" dirty="0">
                <a:solidFill>
                  <a:srgbClr val="333333"/>
                </a:solidFill>
              </a:rPr>
            </a:br>
            <a:r>
              <a:rPr lang="en-US" sz="2000" dirty="0">
                <a:solidFill>
                  <a:srgbClr val="333333"/>
                </a:solidFill>
              </a:rPr>
              <a:t>sharing </a:t>
            </a:r>
            <a:r>
              <a:rPr lang="en-US" sz="2000" b="1" dirty="0">
                <a:solidFill>
                  <a:srgbClr val="333333"/>
                </a:solidFill>
              </a:rPr>
              <a:t>investment options</a:t>
            </a:r>
          </a:p>
        </p:txBody>
      </p:sp>
      <p:sp>
        <p:nvSpPr>
          <p:cNvPr id="15" name="Rectangle 14">
            <a:extLst>
              <a:ext uri="{FF2B5EF4-FFF2-40B4-BE49-F238E27FC236}">
                <a16:creationId xmlns:a16="http://schemas.microsoft.com/office/drawing/2014/main" id="{6EF4A1EA-3482-1617-BA99-220FA3A7B278}"/>
              </a:ext>
            </a:extLst>
          </p:cNvPr>
          <p:cNvSpPr/>
          <p:nvPr/>
        </p:nvSpPr>
        <p:spPr>
          <a:xfrm>
            <a:off x="2017710" y="2404359"/>
            <a:ext cx="3714133" cy="1778329"/>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id="{7C7F9F93-7CC6-588F-670D-C3097649248A}"/>
              </a:ext>
            </a:extLst>
          </p:cNvPr>
          <p:cNvSpPr/>
          <p:nvPr/>
        </p:nvSpPr>
        <p:spPr>
          <a:xfrm>
            <a:off x="6509229" y="2473631"/>
            <a:ext cx="3714133" cy="1778329"/>
          </a:xfrm>
          <a:prstGeom prst="rect">
            <a:avLst/>
          </a:prstGeom>
          <a:solidFill>
            <a:srgbClr val="EBF8FE"/>
          </a:solidFill>
          <a:ln w="19050" cap="rnd">
            <a:no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86D3361F-9D33-88C1-8217-723340CAD241}"/>
              </a:ext>
            </a:extLst>
          </p:cNvPr>
          <p:cNvSpPr/>
          <p:nvPr/>
        </p:nvSpPr>
        <p:spPr>
          <a:xfrm>
            <a:off x="6427002" y="2400640"/>
            <a:ext cx="2562678" cy="1900464"/>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Text Placeholder 1">
            <a:extLst>
              <a:ext uri="{FF2B5EF4-FFF2-40B4-BE49-F238E27FC236}">
                <a16:creationId xmlns:a16="http://schemas.microsoft.com/office/drawing/2014/main" id="{B30A7F37-E068-67EB-69E5-3BBB45FB02BA}"/>
              </a:ext>
            </a:extLst>
          </p:cNvPr>
          <p:cNvSpPr txBox="1">
            <a:spLocks/>
          </p:cNvSpPr>
          <p:nvPr/>
        </p:nvSpPr>
        <p:spPr>
          <a:xfrm>
            <a:off x="6946472" y="2891722"/>
            <a:ext cx="2758052" cy="843153"/>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Bef>
                <a:spcPts val="0"/>
              </a:spcBef>
              <a:spcAft>
                <a:spcPts val="1200"/>
              </a:spcAft>
              <a:buNone/>
            </a:pPr>
            <a:r>
              <a:rPr lang="en-US" sz="2000" dirty="0">
                <a:solidFill>
                  <a:srgbClr val="333333"/>
                </a:solidFill>
              </a:rPr>
              <a:t>Zero revenue </a:t>
            </a:r>
            <a:br>
              <a:rPr lang="en-US" sz="2000" dirty="0">
                <a:solidFill>
                  <a:srgbClr val="333333"/>
                </a:solidFill>
              </a:rPr>
            </a:br>
            <a:r>
              <a:rPr lang="en-US" sz="2000" dirty="0">
                <a:solidFill>
                  <a:srgbClr val="333333"/>
                </a:solidFill>
              </a:rPr>
              <a:t>sharing through </a:t>
            </a:r>
            <a:br>
              <a:rPr lang="en-US" sz="2000" dirty="0">
                <a:solidFill>
                  <a:srgbClr val="333333"/>
                </a:solidFill>
              </a:rPr>
            </a:br>
            <a:r>
              <a:rPr lang="en-US" sz="2000" b="1" dirty="0">
                <a:solidFill>
                  <a:srgbClr val="333333"/>
                </a:solidFill>
              </a:rPr>
              <a:t>fee credits</a:t>
            </a:r>
          </a:p>
        </p:txBody>
      </p:sp>
      <p:sp>
        <p:nvSpPr>
          <p:cNvPr id="22" name="Rectangle 21">
            <a:extLst>
              <a:ext uri="{FF2B5EF4-FFF2-40B4-BE49-F238E27FC236}">
                <a16:creationId xmlns:a16="http://schemas.microsoft.com/office/drawing/2014/main" id="{E1C1E71D-990E-FF57-70D2-666499E11EB2}"/>
              </a:ext>
            </a:extLst>
          </p:cNvPr>
          <p:cNvSpPr/>
          <p:nvPr/>
        </p:nvSpPr>
        <p:spPr>
          <a:xfrm>
            <a:off x="6449193" y="2404359"/>
            <a:ext cx="3714133" cy="1778329"/>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3" name="Group 22">
            <a:extLst>
              <a:ext uri="{FF2B5EF4-FFF2-40B4-BE49-F238E27FC236}">
                <a16:creationId xmlns:a16="http://schemas.microsoft.com/office/drawing/2014/main" id="{D47F562C-1EB3-FE88-CC33-B087A8872DED}"/>
              </a:ext>
            </a:extLst>
          </p:cNvPr>
          <p:cNvGrpSpPr/>
          <p:nvPr/>
        </p:nvGrpSpPr>
        <p:grpSpPr>
          <a:xfrm>
            <a:off x="3643450" y="2198544"/>
            <a:ext cx="404397" cy="409910"/>
            <a:chOff x="1733370" y="3660568"/>
            <a:chExt cx="404397" cy="409910"/>
          </a:xfrm>
        </p:grpSpPr>
        <p:sp>
          <p:nvSpPr>
            <p:cNvPr id="24" name="Oval 23">
              <a:extLst>
                <a:ext uri="{FF2B5EF4-FFF2-40B4-BE49-F238E27FC236}">
                  <a16:creationId xmlns:a16="http://schemas.microsoft.com/office/drawing/2014/main" id="{9F6E2506-4A66-86A2-6FC4-03539EB12B6B}"/>
                </a:ext>
              </a:extLst>
            </p:cNvPr>
            <p:cNvSpPr/>
            <p:nvPr/>
          </p:nvSpPr>
          <p:spPr>
            <a:xfrm>
              <a:off x="1753524" y="3686235"/>
              <a:ext cx="384243" cy="384243"/>
            </a:xfrm>
            <a:prstGeom prst="ellipse">
              <a:avLst/>
            </a:prstGeom>
            <a:solidFill>
              <a:srgbClr val="004C97"/>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25" name="Oval 24">
              <a:extLst>
                <a:ext uri="{FF2B5EF4-FFF2-40B4-BE49-F238E27FC236}">
                  <a16:creationId xmlns:a16="http://schemas.microsoft.com/office/drawing/2014/main" id="{8A2BB46E-CF6C-8F72-B7BE-13FD7536ED87}"/>
                </a:ext>
              </a:extLst>
            </p:cNvPr>
            <p:cNvSpPr/>
            <p:nvPr/>
          </p:nvSpPr>
          <p:spPr>
            <a:xfrm>
              <a:off x="1733370" y="3660568"/>
              <a:ext cx="384243" cy="384243"/>
            </a:xfrm>
            <a:prstGeom prst="ellipse">
              <a:avLst/>
            </a:prstGeom>
            <a:noFill/>
            <a:ln w="19050" cap="flat" cmpd="sng" algn="ctr">
              <a:solidFill>
                <a:srgbClr val="0076CF"/>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26" name="TextBox 25">
              <a:extLst>
                <a:ext uri="{FF2B5EF4-FFF2-40B4-BE49-F238E27FC236}">
                  <a16:creationId xmlns:a16="http://schemas.microsoft.com/office/drawing/2014/main" id="{31C07467-F7B9-0F00-2721-992A55891B5C}"/>
                </a:ext>
              </a:extLst>
            </p:cNvPr>
            <p:cNvSpPr txBox="1"/>
            <p:nvPr/>
          </p:nvSpPr>
          <p:spPr>
            <a:xfrm>
              <a:off x="1779909" y="3669762"/>
              <a:ext cx="320714" cy="369332"/>
            </a:xfrm>
            <a:prstGeom prst="rect">
              <a:avLst/>
            </a:prstGeom>
            <a:noFill/>
          </p:spPr>
          <p:txBody>
            <a:bodyPr wrap="square" rtlCol="0">
              <a:spAutoFit/>
            </a:bodyPr>
            <a:lstStyle/>
            <a:p>
              <a:pPr>
                <a:defRPr/>
              </a:pPr>
              <a:r>
                <a:rPr lang="en-US" b="1" kern="0" dirty="0">
                  <a:solidFill>
                    <a:schemeClr val="bg1"/>
                  </a:solidFill>
                  <a:latin typeface="FS Elliot Pro"/>
                </a:rPr>
                <a:t>1</a:t>
              </a:r>
            </a:p>
          </p:txBody>
        </p:sp>
      </p:grpSp>
      <p:grpSp>
        <p:nvGrpSpPr>
          <p:cNvPr id="27" name="Group 26">
            <a:extLst>
              <a:ext uri="{FF2B5EF4-FFF2-40B4-BE49-F238E27FC236}">
                <a16:creationId xmlns:a16="http://schemas.microsoft.com/office/drawing/2014/main" id="{8C7893FC-CA47-E499-CC04-3F917C62E946}"/>
              </a:ext>
            </a:extLst>
          </p:cNvPr>
          <p:cNvGrpSpPr/>
          <p:nvPr/>
        </p:nvGrpSpPr>
        <p:grpSpPr>
          <a:xfrm>
            <a:off x="8103870" y="2198544"/>
            <a:ext cx="404397" cy="409910"/>
            <a:chOff x="1733370" y="3660568"/>
            <a:chExt cx="404397" cy="409910"/>
          </a:xfrm>
        </p:grpSpPr>
        <p:sp>
          <p:nvSpPr>
            <p:cNvPr id="28" name="Oval 27">
              <a:extLst>
                <a:ext uri="{FF2B5EF4-FFF2-40B4-BE49-F238E27FC236}">
                  <a16:creationId xmlns:a16="http://schemas.microsoft.com/office/drawing/2014/main" id="{9FEF0CD9-4D01-D159-4119-8B12F1E0CF06}"/>
                </a:ext>
              </a:extLst>
            </p:cNvPr>
            <p:cNvSpPr/>
            <p:nvPr/>
          </p:nvSpPr>
          <p:spPr>
            <a:xfrm>
              <a:off x="1753524" y="3686235"/>
              <a:ext cx="384243" cy="384243"/>
            </a:xfrm>
            <a:prstGeom prst="ellipse">
              <a:avLst/>
            </a:prstGeom>
            <a:solidFill>
              <a:srgbClr val="004C97"/>
            </a:solidFill>
            <a:ln w="6350" cap="flat" cmpd="sng" algn="ctr">
              <a:no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29" name="Oval 28">
              <a:extLst>
                <a:ext uri="{FF2B5EF4-FFF2-40B4-BE49-F238E27FC236}">
                  <a16:creationId xmlns:a16="http://schemas.microsoft.com/office/drawing/2014/main" id="{B61CC2D3-7BDD-2CA0-B91A-1B283E8967EE}"/>
                </a:ext>
              </a:extLst>
            </p:cNvPr>
            <p:cNvSpPr/>
            <p:nvPr/>
          </p:nvSpPr>
          <p:spPr>
            <a:xfrm>
              <a:off x="1733370" y="3660568"/>
              <a:ext cx="384243" cy="384243"/>
            </a:xfrm>
            <a:prstGeom prst="ellipse">
              <a:avLst/>
            </a:prstGeom>
            <a:noFill/>
            <a:ln w="19050" cap="flat" cmpd="sng" algn="ctr">
              <a:solidFill>
                <a:srgbClr val="0076CF"/>
              </a:solidFill>
              <a:prstDash val="solid"/>
              <a:miter lim="800000"/>
            </a:ln>
            <a:effectLst/>
          </p:spPr>
          <p:txBody>
            <a:bodyPr rtlCol="0" anchor="ctr"/>
            <a:lstStyle/>
            <a:p>
              <a:pPr algn="ctr">
                <a:defRPr/>
              </a:pPr>
              <a:endParaRPr lang="en-US" kern="0" dirty="0">
                <a:solidFill>
                  <a:srgbClr val="333333"/>
                </a:solidFill>
                <a:latin typeface="FS Elliot Pro Light"/>
              </a:endParaRPr>
            </a:p>
          </p:txBody>
        </p:sp>
        <p:sp>
          <p:nvSpPr>
            <p:cNvPr id="30" name="TextBox 29">
              <a:extLst>
                <a:ext uri="{FF2B5EF4-FFF2-40B4-BE49-F238E27FC236}">
                  <a16:creationId xmlns:a16="http://schemas.microsoft.com/office/drawing/2014/main" id="{A3CEC9BA-1C12-4854-B20C-AA83E6F4D446}"/>
                </a:ext>
              </a:extLst>
            </p:cNvPr>
            <p:cNvSpPr txBox="1"/>
            <p:nvPr/>
          </p:nvSpPr>
          <p:spPr>
            <a:xfrm>
              <a:off x="1779909" y="3669762"/>
              <a:ext cx="320714" cy="369332"/>
            </a:xfrm>
            <a:prstGeom prst="rect">
              <a:avLst/>
            </a:prstGeom>
            <a:noFill/>
          </p:spPr>
          <p:txBody>
            <a:bodyPr wrap="square" rtlCol="0">
              <a:spAutoFit/>
            </a:bodyPr>
            <a:lstStyle/>
            <a:p>
              <a:pPr>
                <a:defRPr/>
              </a:pPr>
              <a:r>
                <a:rPr lang="en-US" b="1" kern="0" dirty="0">
                  <a:solidFill>
                    <a:schemeClr val="bg1"/>
                  </a:solidFill>
                  <a:latin typeface="FS Elliot Pro"/>
                </a:rPr>
                <a:t>2</a:t>
              </a:r>
            </a:p>
          </p:txBody>
        </p:sp>
      </p:grpSp>
      <p:sp>
        <p:nvSpPr>
          <p:cNvPr id="2" name="TextBox 7">
            <a:extLst>
              <a:ext uri="{FF2B5EF4-FFF2-40B4-BE49-F238E27FC236}">
                <a16:creationId xmlns:a16="http://schemas.microsoft.com/office/drawing/2014/main" id="{CFB6F886-D2F3-8D7A-6B59-F2ED95E86754}"/>
              </a:ext>
            </a:extLst>
          </p:cNvPr>
          <p:cNvSpPr txBox="1"/>
          <p:nvPr/>
        </p:nvSpPr>
        <p:spPr>
          <a:xfrm>
            <a:off x="8837745" y="75717"/>
            <a:ext cx="35787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00FF"/>
                </a:solidFill>
                <a:latin typeface="FS Elliot Pro" panose="02000503040000020004" pitchFamily="50" charset="0"/>
              </a:rPr>
              <a:t>ALL SLIDES IN PQ11486W</a:t>
            </a:r>
            <a:br>
              <a:rPr lang="en-US" sz="2000" b="1" dirty="0">
                <a:solidFill>
                  <a:srgbClr val="FF00FF"/>
                </a:solidFill>
                <a:latin typeface="FS Elliot Pro" panose="02000503040000020004" pitchFamily="50" charset="0"/>
              </a:rPr>
            </a:br>
            <a:r>
              <a:rPr lang="en-US" sz="2000" b="1" dirty="0">
                <a:solidFill>
                  <a:srgbClr val="FF00FF"/>
                </a:solidFill>
                <a:latin typeface="FS Elliot Pro" panose="02000503040000020004" pitchFamily="50" charset="0"/>
              </a:rPr>
              <a:t>MUST REMAIN TOGETHER </a:t>
            </a:r>
          </a:p>
        </p:txBody>
      </p:sp>
    </p:spTree>
    <p:extLst>
      <p:ext uri="{BB962C8B-B14F-4D97-AF65-F5344CB8AC3E}">
        <p14:creationId xmlns:p14="http://schemas.microsoft.com/office/powerpoint/2010/main" val="2524704551"/>
      </p:ext>
    </p:extLst>
  </p:cSld>
  <p:clrMapOvr>
    <a:masterClrMapping/>
  </p:clrMapOvr>
</p:sld>
</file>

<file path=ppt/theme/theme1.xml><?xml version="1.0" encoding="utf-8"?>
<a:theme xmlns:a="http://schemas.openxmlformats.org/drawingml/2006/main" name="Office Theme">
  <a:themeElements>
    <a:clrScheme name="Principal">
      <a:dk1>
        <a:srgbClr val="8C8D8E"/>
      </a:dk1>
      <a:lt1>
        <a:sysClr val="window" lastClr="FFFFFF"/>
      </a:lt1>
      <a:dk2>
        <a:srgbClr val="464E7E"/>
      </a:dk2>
      <a:lt2>
        <a:srgbClr val="0091DA"/>
      </a:lt2>
      <a:accent1>
        <a:srgbClr val="00C4D9"/>
      </a:accent1>
      <a:accent2>
        <a:srgbClr val="00C19F"/>
      </a:accent2>
      <a:accent3>
        <a:srgbClr val="F2AF32"/>
      </a:accent3>
      <a:accent4>
        <a:srgbClr val="FF9231"/>
      </a:accent4>
      <a:accent5>
        <a:srgbClr val="162B48"/>
      </a:accent5>
      <a:accent6>
        <a:srgbClr val="0076CF"/>
      </a:accent6>
      <a:hlink>
        <a:srgbClr val="00C4D9"/>
      </a:hlink>
      <a:folHlink>
        <a:srgbClr val="162B48"/>
      </a:folHlink>
    </a:clrScheme>
    <a:fontScheme name="Principal">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821843FC9D45A5F56131BAF85519" ma:contentTypeVersion="16" ma:contentTypeDescription="Create a new document." ma:contentTypeScope="" ma:versionID="ba3202e80a8b821897bc066c980fe39f">
  <xsd:schema xmlns:xsd="http://www.w3.org/2001/XMLSchema" xmlns:xs="http://www.w3.org/2001/XMLSchema" xmlns:p="http://schemas.microsoft.com/office/2006/metadata/properties" xmlns:ns2="2720c145-0a1f-48f5-af91-0127710a1d25" xmlns:ns3="d23fd48e-4267-4bc2-a330-3e0d68b24645" xmlns:ns4="b321ad9c-65f3-4b5a-ad5c-8eb431ac3fd0" targetNamespace="http://schemas.microsoft.com/office/2006/metadata/properties" ma:root="true" ma:fieldsID="2e89913bcedbec323e7e80fdd65a892a" ns2:_="" ns3:_="" ns4:_="">
    <xsd:import namespace="2720c145-0a1f-48f5-af91-0127710a1d25"/>
    <xsd:import namespace="d23fd48e-4267-4bc2-a330-3e0d68b24645"/>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0c145-0a1f-48f5-af91-0127710a1d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3fd48e-4267-4bc2-a330-3e0d68b246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a7b6173-e373-4a48-a6d4-eebb44308e7c}" ma:internalName="TaxCatchAll" ma:showField="CatchAllData" ma:web="d23fd48e-4267-4bc2-a330-3e0d68b246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21ad9c-65f3-4b5a-ad5c-8eb431ac3fd0" xsi:nil="true"/>
    <lcf76f155ced4ddcb4097134ff3c332f xmlns="2720c145-0a1f-48f5-af91-0127710a1d2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20B62-BE03-4B6D-971C-68CCDE270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0c145-0a1f-48f5-af91-0127710a1d25"/>
    <ds:schemaRef ds:uri="d23fd48e-4267-4bc2-a330-3e0d68b24645"/>
    <ds:schemaRef ds:uri="b321ad9c-65f3-4b5a-ad5c-8eb431ac3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A8FCC5-D775-4BC1-8214-80ECEA20204B}">
  <ds:schemaRefs>
    <ds:schemaRef ds:uri="2720c145-0a1f-48f5-af91-0127710a1d25"/>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d23fd48e-4267-4bc2-a330-3e0d68b24645"/>
    <ds:schemaRef ds:uri="http://purl.org/dc/elements/1.1/"/>
    <ds:schemaRef ds:uri="http://schemas.microsoft.com/office/2006/metadata/properties"/>
    <ds:schemaRef ds:uri="b321ad9c-65f3-4b5a-ad5c-8eb431ac3fd0"/>
    <ds:schemaRef ds:uri="http://www.w3.org/XML/1998/namespace"/>
    <ds:schemaRef ds:uri="http://purl.org/dc/dcmitype/"/>
  </ds:schemaRefs>
</ds:datastoreItem>
</file>

<file path=customXml/itemProps3.xml><?xml version="1.0" encoding="utf-8"?>
<ds:datastoreItem xmlns:ds="http://schemas.openxmlformats.org/officeDocument/2006/customXml" ds:itemID="{E4E067E0-83CB-446B-B10A-3D950538C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40519</TotalTime>
  <Words>4758</Words>
  <Application>Microsoft Office PowerPoint</Application>
  <PresentationFormat>Widescreen</PresentationFormat>
  <Paragraphs>483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FS Elliot Pro</vt:lpstr>
      <vt:lpstr>FS Elliot Pro Light</vt:lpstr>
      <vt:lpstr>Office Theme</vt:lpstr>
      <vt:lpstr>Principal® is not responsible for the use of or changes to this resource. Please consult your legal and compliance areas to confirm that your use of this resource is appropriate, that it contains the appropriate disclosures for your business, that it has been approved by any necessary third parties (e.g., FINRA or other regulators) and is appropriate for the intended use and audience.</vt:lpstr>
      <vt:lpstr>PowerPoint Presentation</vt:lpstr>
      <vt:lpstr>PowerPoint Presentation</vt:lpstr>
      <vt:lpstr>PowerPoint Presentation</vt:lpstr>
      <vt:lpstr>PowerPoint Presentation</vt:lpstr>
      <vt:lpstr>PowerPoint Presentation</vt:lpstr>
      <vt:lpstr>Revenue sharing and participants</vt:lpstr>
      <vt:lpstr>Revenue sharing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(4x3 standard) - revised 060116</dc:title>
  <dc:creator>Steve Pattee</dc:creator>
  <cp:lastModifiedBy>Sederstrom, Sarah</cp:lastModifiedBy>
  <cp:revision>1296</cp:revision>
  <cp:lastPrinted>2016-10-11T13:22:14Z</cp:lastPrinted>
  <dcterms:created xsi:type="dcterms:W3CDTF">2016-01-11T21:19:21Z</dcterms:created>
  <dcterms:modified xsi:type="dcterms:W3CDTF">2023-05-11T17:32:41Z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0x010100B4EC821843FC9D45A5F56131BAF85519</vt:lpwstr>
  </property>
  <property fmtid="{D5CDD505-2E9C-101B-9397-08002B2CF9AE}" pid="3" name="_dlc_policyId">
    <vt:lpwstr>/sites/RISMktCommAdvisor/Maintenance</vt:lpwstr>
  </property>
  <property fmtid="{D5CDD505-2E9C-101B-9397-08002B2CF9AE}" pid="4" name="ItemRetentionFormula">
    <vt:lpwstr/>
  </property>
  <property fmtid="{D5CDD505-2E9C-101B-9397-08002B2CF9AE}" pid="5" name="MSIP_Label_af49516a-7525-4936-8880-b1dc1e580865_Enabled">
    <vt:lpwstr>true</vt:lpwstr>
  </property>
  <property fmtid="{D5CDD505-2E9C-101B-9397-08002B2CF9AE}" pid="6" name="MSIP_Label_af49516a-7525-4936-8880-b1dc1e580865_SetDate">
    <vt:lpwstr>2021-03-22T12:37:34Z</vt:lpwstr>
  </property>
  <property fmtid="{D5CDD505-2E9C-101B-9397-08002B2CF9AE}" pid="7" name="MSIP_Label_af49516a-7525-4936-8880-b1dc1e580865_Method">
    <vt:lpwstr>Privileged</vt:lpwstr>
  </property>
  <property fmtid="{D5CDD505-2E9C-101B-9397-08002B2CF9AE}" pid="8" name="MSIP_Label_af49516a-7525-4936-8880-b1dc1e580865_Name">
    <vt:lpwstr>Non-visible label</vt:lpwstr>
  </property>
  <property fmtid="{D5CDD505-2E9C-101B-9397-08002B2CF9AE}" pid="9" name="MSIP_Label_af49516a-7525-4936-8880-b1dc1e580865_SiteId">
    <vt:lpwstr>3bea478c-1684-4a8c-8e85-045ec54ba430</vt:lpwstr>
  </property>
  <property fmtid="{D5CDD505-2E9C-101B-9397-08002B2CF9AE}" pid="10" name="MSIP_Label_af49516a-7525-4936-8880-b1dc1e580865_ActionId">
    <vt:lpwstr>cc68ee98-d04b-4821-8722-0932e24452d0</vt:lpwstr>
  </property>
  <property fmtid="{D5CDD505-2E9C-101B-9397-08002B2CF9AE}" pid="11" name="MSIP_Label_af49516a-7525-4936-8880-b1dc1e580865_ContentBits">
    <vt:lpwstr>0</vt:lpwstr>
  </property>
  <property fmtid="{D5CDD505-2E9C-101B-9397-08002B2CF9AE}" pid="12" name="MediaServiceImageTags">
    <vt:lpwstr/>
  </property>
</Properties>
</file>